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9" r:id="rId3"/>
    <p:sldId id="257" r:id="rId4"/>
    <p:sldId id="259" r:id="rId5"/>
    <p:sldId id="261" r:id="rId6"/>
    <p:sldId id="262" r:id="rId7"/>
    <p:sldId id="292" r:id="rId8"/>
    <p:sldId id="293" r:id="rId9"/>
    <p:sldId id="294" r:id="rId10"/>
    <p:sldId id="295" r:id="rId11"/>
    <p:sldId id="291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296" r:id="rId20"/>
    <p:sldId id="299" r:id="rId21"/>
    <p:sldId id="297" r:id="rId22"/>
    <p:sldId id="310" r:id="rId23"/>
    <p:sldId id="318" r:id="rId24"/>
    <p:sldId id="263" r:id="rId25"/>
    <p:sldId id="311" r:id="rId26"/>
    <p:sldId id="312" r:id="rId27"/>
    <p:sldId id="313" r:id="rId28"/>
    <p:sldId id="315" r:id="rId29"/>
    <p:sldId id="316" r:id="rId30"/>
    <p:sldId id="317" r:id="rId31"/>
    <p:sldId id="289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2" autoAdjust="0"/>
    <p:restoredTop sz="94434" autoAdjust="0"/>
  </p:normalViewPr>
  <p:slideViewPr>
    <p:cSldViewPr>
      <p:cViewPr varScale="1">
        <p:scale>
          <a:sx n="69" d="100"/>
          <a:sy n="69" d="100"/>
        </p:scale>
        <p:origin x="-13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0580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4C2E-620B-4472-810F-61E6ACB5689C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39800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ikdörtgen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ikdörtgen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  <a:prstGeom prst="rect">
            <a:avLst/>
          </a:prstGeo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53F044D-4890-4326-BFEB-EF97AA31096F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3405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Başlık Slaydı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12D8448-C080-4FE7-85E6-E4631A626E08}" type="datetimeFigureOut">
              <a:rPr lang="tr-TR">
                <a:solidFill>
                  <a:srgbClr val="FFFFFF"/>
                </a:solidFill>
              </a:rPr>
              <a:pPr>
                <a:defRPr/>
              </a:pPr>
              <a:t>6.04.2018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8A357F-81A8-4B93-AA11-F2AAE2EEA855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6712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8075FD-9B3D-452A-88A1-656AE250F4D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9351258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ikdörtgen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ikdörtgen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7" name="Veri Yer Tutucusu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EEA589-3AD4-423B-9301-9EFF7FA35FF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Altbilgi Yer Tutucusu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4477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E76F50-424A-457B-BB87-D5C790129534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Altbilgi Yer Tutucusu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06616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6" name="Metin Yer Tutucus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Metin Yer Tutucus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Veri Yer Tutucusu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Slayt Numarası Yer Tutucusu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F02F78-D6C4-47F7-B9E9-79FE330BB5CC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Altbilgi Yer Tutucusu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126674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D09B7E-B9B2-466D-AF14-12D405B7396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344636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265EFA-0FD0-4B62-A09D-2FD41CC2013A}" type="slidenum">
              <a:rPr lang="tr-TR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14317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BDDC56-2376-4834-9E19-AC297AE5E5B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479274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ikdörtgen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ikdörtgen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Dikdörtgen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Veri Yer Tutucus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10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2800">
                <a:latin typeface="+mn-lt"/>
                <a:cs typeface="+mn-cs"/>
              </a:defRPr>
            </a:lvl1pPr>
          </a:lstStyle>
          <a:p>
            <a:pPr>
              <a:defRPr/>
            </a:pPr>
            <a:fld id="{51B5138E-5664-4CA0-A784-6DE795509B71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11" name="Altbilgi Yer Tutucusu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2435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693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526DB0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989AA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/>
          </a:p>
        </p:txBody>
      </p:sp>
      <p:sp>
        <p:nvSpPr>
          <p:cNvPr id="4099" name="3 Dikdörtgen"/>
          <p:cNvSpPr>
            <a:spLocks noChangeArrowheads="1"/>
          </p:cNvSpPr>
          <p:nvPr/>
        </p:nvSpPr>
        <p:spPr bwMode="auto">
          <a:xfrm>
            <a:off x="2280002" y="181857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MİLLÎ EĞİTİM BAKANLIĞI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Merkez İşyeri Sağlık ve Güvenlik Birimi</a:t>
            </a:r>
            <a:endParaRPr lang="tr-TR" altLang="tr-TR" sz="2800" dirty="0"/>
          </a:p>
        </p:txBody>
      </p:sp>
      <p:sp>
        <p:nvSpPr>
          <p:cNvPr id="4100" name="Metin kutusu 7"/>
          <p:cNvSpPr txBox="1">
            <a:spLocks noChangeArrowheads="1"/>
          </p:cNvSpPr>
          <p:nvPr/>
        </p:nvSpPr>
        <p:spPr bwMode="auto">
          <a:xfrm>
            <a:off x="395288" y="1125538"/>
            <a:ext cx="8497887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İŞ SAĞLIĞI VE GÜVENLİĞİ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MALİ İHTİYAÇLARININ YÖNETİMİ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 smtClean="0">
                <a:latin typeface="Times New Roman" panose="02020603050405020304" pitchFamily="18" charset="0"/>
                <a:cs typeface="Tahoma" panose="020B0604030504040204" pitchFamily="34" charset="0"/>
              </a:rPr>
              <a:t> 2018</a:t>
            </a:r>
            <a:endParaRPr lang="tr-TR" altLang="tr-TR" sz="2000" b="1" dirty="0"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02029" y="5013176"/>
            <a:ext cx="4284403" cy="923330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Tunçay GÜRBÜZ</a:t>
            </a:r>
            <a:endParaRPr lang="tr-TR" altLang="tr-TR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İzleme ve Değerlendirme Hizmet Birimi Yetkilisi</a:t>
            </a:r>
            <a:endParaRPr lang="tr-TR" altLang="tr-TR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6" y="459601"/>
            <a:ext cx="1895740" cy="19052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5953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60584" y="1196975"/>
            <a:ext cx="8294269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06.7 GAYRİMENKUL BÜYÜK ONARIM GİDERLERİ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ekonomik kodundan riske bağlı talep edilen ödenek talepleri;</a:t>
            </a:r>
            <a:r>
              <a:rPr lang="tr-TR" altLang="tr-TR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İl İSGB Koordinatörünün onayını müteakip,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MEM İnşaat ve Emlak 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Şube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yetkilisince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İl MEBBİS yöneticisi tarafından tanımlanan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bir kullanıcı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adı ile sisteme giriş yapılarak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 onay/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işlemlerinin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yapılması,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Bakanlığımız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merkez teşkilatında ödenek gönderiminde;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Genel Müdürlüklerin/Başkanlıkların bütçe ve mali kaynakları hakkında görevli Daire Başkanlıklarında yetkilendirilmiş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süreç takip sorumluluğuna sahip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uzman tarafından son onay/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işlemlerinin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yapılması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    gerekmektedir.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3888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31800" y="1162599"/>
            <a:ext cx="8208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Tabanlı Mali Kaynak Talebi Onay Süreci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77" y="2444654"/>
            <a:ext cx="1296144" cy="129614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629362" y="3972357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Okul/Kurum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2729342" y="2192034"/>
            <a:ext cx="5205586" cy="3693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Termin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süresi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ile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skorları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sorumlu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kişileri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güncel tutulacak.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Riske bağlı talep edilen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ödeneğin maliyet analizinin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piyasa fiyat araştırmasına göre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belirlenecek.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Ekonomik kodlara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uygun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ödenek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talepleri yapılacak.</a:t>
            </a:r>
            <a:endParaRPr lang="tr-TR" altLang="tr-TR" b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Telafisi mümkün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olmayan hususlarla karşılaşılmaması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kamu zararı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oluşturulmayacak.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Yıl içinde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girilmiş ödenek ihtiyacı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verileri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takip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edilecek,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ciddi ve yakın bir tehlike durumunda, İlçe İSG Büro Yöneticisine bildirim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yapılacak</a:t>
            </a:r>
            <a:r>
              <a:rPr lang="tr-TR" altLang="tr-TR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343714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4" grpId="1" uiExpan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54195" y="1063142"/>
            <a:ext cx="8208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Tabanlı Mali Kaynak Talebi Onay Süreci</a:t>
            </a:r>
          </a:p>
          <a:p>
            <a:pPr algn="ctr"/>
            <a:endParaRPr lang="tr-TR" altLang="tr-TR" sz="2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97647"/>
            <a:ext cx="1296144" cy="129614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665809" y="299735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Okul/Kurum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2555776" y="2266521"/>
            <a:ext cx="3722761" cy="338869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44" y="1374867"/>
            <a:ext cx="1974726" cy="1974726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6828209" y="308576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469573" y="1917620"/>
            <a:ext cx="200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SİSTEME KAYIT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1428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54195" y="1063142"/>
            <a:ext cx="8208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Tabanlı Mali Kaynak Talebi Onay Süreci</a:t>
            </a:r>
          </a:p>
          <a:p>
            <a:pPr algn="ctr"/>
            <a:endParaRPr lang="tr-TR" altLang="tr-TR" sz="2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11" y="2098398"/>
            <a:ext cx="1974726" cy="1974726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6961685" y="404799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988189" y="2415537"/>
            <a:ext cx="5205586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İlk onay/</a:t>
            </a:r>
            <a:r>
              <a:rPr lang="tr-TR" altLang="tr-TR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 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İlçe İSG Büro Yöneticileri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tarafından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yapılacak.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İSG açısından;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inceleme, analiz etme, risk şiddet ve frekans değeri dikkate alınarak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onay/</a:t>
            </a:r>
            <a:r>
              <a:rPr lang="tr-TR" altLang="tr-TR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işlemleri yapılacak.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Gerekirse tehlikeli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durumların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yerinde teknik uzmanlarca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incelenerek </a:t>
            </a:r>
            <a:r>
              <a:rPr lang="tr-TR" altLang="tr-TR" b="1" kern="0" dirty="0">
                <a:latin typeface="Times New Roman" pitchFamily="18" charset="0"/>
                <a:cs typeface="Times New Roman" pitchFamily="18" charset="0"/>
              </a:rPr>
              <a:t>düzenlenen rapora göre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onay/</a:t>
            </a:r>
            <a:r>
              <a:rPr lang="tr-TR" altLang="tr-TR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işlemleri yapılacak.</a:t>
            </a:r>
            <a:endParaRPr lang="tr-TR" altLang="tr-TR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1089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  <p:bldP spid="14" grpI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54195" y="1063142"/>
            <a:ext cx="82089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Tabanlı Mali Kaynak Talebi Onay Süreci</a:t>
            </a:r>
          </a:p>
          <a:p>
            <a:pPr algn="just"/>
            <a:endParaRPr lang="tr-TR" altLang="tr-TR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97647"/>
            <a:ext cx="1296144" cy="129614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665809" y="299735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Okul/Kurum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2555776" y="2266521"/>
            <a:ext cx="3722761" cy="338869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44" y="1374867"/>
            <a:ext cx="1974726" cy="1974726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6828209" y="308576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469573" y="1917620"/>
            <a:ext cx="200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SİSTEME KAYIT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5" y="4364904"/>
            <a:ext cx="1603248" cy="1603248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912671" y="58512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ol Ok 18"/>
          <p:cNvSpPr/>
          <p:nvPr/>
        </p:nvSpPr>
        <p:spPr>
          <a:xfrm rot="20258684">
            <a:off x="2530204" y="3729114"/>
            <a:ext cx="4028562" cy="432048"/>
          </a:xfrm>
          <a:prstGeom prst="leftArrow">
            <a:avLst>
              <a:gd name="adj1" fmla="val 50000"/>
              <a:gd name="adj2" fmla="val 127323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/>
          <p:cNvSpPr txBox="1"/>
          <p:nvPr/>
        </p:nvSpPr>
        <p:spPr>
          <a:xfrm rot="20329801">
            <a:off x="4825216" y="2979221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6508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31800" y="1162599"/>
            <a:ext cx="8208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Tabanlı Mali Kaynak Talebi Onay Süreci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2830204" y="2031556"/>
            <a:ext cx="5205586" cy="42473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İkinci onay/</a:t>
            </a:r>
            <a:r>
              <a:rPr lang="tr-TR" altLang="tr-TR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 İSGB Koordinatörleri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tarafından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yapılacak.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Ekonomik kodların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uygunluğu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ile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ödenek miktarının ihtiyacın karşılanmasında piyasa koşullarının uygunluğu kontrol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edilecek.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Temel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Eğitim Genel Müdürlüğüne bağlı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okullarının talepleri;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 İSGB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Koordinatörünün onayını müteakip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 Destek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Hizmetleri Şube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yetkilisince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onay/</a:t>
            </a:r>
            <a:r>
              <a:rPr lang="tr-TR" altLang="tr-TR" b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işlemi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yapılacak.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Okullar tarafından </a:t>
            </a:r>
            <a:r>
              <a:rPr 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06.7 GAYRİMENKUL BÜYÜK ONARIM GİDERLERİ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ekonomik kodundan riske bağlı talep edilen ödenek talepleri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 İSGB Koordinatörünün onayını müteakip,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 MEM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İnşaat ve Emlak Şube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yetkilisince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 onay/</a:t>
            </a:r>
            <a:r>
              <a:rPr lang="tr-TR" altLang="tr-TR" b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işlemi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yapılacak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altLang="tr-TR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66" y="2736282"/>
            <a:ext cx="1603248" cy="1603248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1002906" y="4490107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9798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uiExpand="1" build="allAtOnce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54195" y="1063142"/>
            <a:ext cx="8208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Tabanlı Mali Kaynak 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Talebi Onay Süreci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altLang="tr-TR" sz="2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97647"/>
            <a:ext cx="1296144" cy="129614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665809" y="299735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Okul/Kurum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2555776" y="2266521"/>
            <a:ext cx="3722761" cy="338869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44" y="1374867"/>
            <a:ext cx="1974726" cy="1974726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6828209" y="308576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469573" y="1917620"/>
            <a:ext cx="200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SİSTEME KAYIT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5" y="4364904"/>
            <a:ext cx="1603248" cy="1603248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912671" y="58512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ol Ok 18"/>
          <p:cNvSpPr/>
          <p:nvPr/>
        </p:nvSpPr>
        <p:spPr>
          <a:xfrm rot="20258684">
            <a:off x="2530204" y="3729114"/>
            <a:ext cx="4028562" cy="432048"/>
          </a:xfrm>
          <a:prstGeom prst="leftArrow">
            <a:avLst>
              <a:gd name="adj1" fmla="val 50000"/>
              <a:gd name="adj2" fmla="val 127323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/>
          <p:cNvSpPr txBox="1"/>
          <p:nvPr/>
        </p:nvSpPr>
        <p:spPr>
          <a:xfrm rot="20329801">
            <a:off x="4825216" y="2979221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16" y="3511135"/>
            <a:ext cx="2438400" cy="2438400"/>
          </a:xfrm>
          <a:prstGeom prst="rect">
            <a:avLst/>
          </a:prstGeom>
        </p:spPr>
      </p:pic>
      <p:sp>
        <p:nvSpPr>
          <p:cNvPr id="22" name="Metin kutusu 21"/>
          <p:cNvSpPr txBox="1"/>
          <p:nvPr/>
        </p:nvSpPr>
        <p:spPr>
          <a:xfrm>
            <a:off x="5888123" y="5889069"/>
            <a:ext cx="3061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MEB İlgili Genel Müdürlük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ağ Ok 22"/>
          <p:cNvSpPr/>
          <p:nvPr/>
        </p:nvSpPr>
        <p:spPr>
          <a:xfrm>
            <a:off x="2555776" y="5106381"/>
            <a:ext cx="3531785" cy="338869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Metin kutusu 23"/>
          <p:cNvSpPr txBox="1"/>
          <p:nvPr/>
        </p:nvSpPr>
        <p:spPr>
          <a:xfrm>
            <a:off x="2528049" y="4857212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7404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54195" y="1063142"/>
            <a:ext cx="82089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Tabanlı Mali Kaynak Talebi Onay Süreci</a:t>
            </a:r>
          </a:p>
          <a:p>
            <a:pPr algn="just"/>
            <a:endParaRPr lang="tr-TR" altLang="tr-TR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825325" y="3153479"/>
            <a:ext cx="520558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Bakanlığımız ilgili Genel Müdürlüklerin bütçe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 mali kaynakları hakkında görevli Daire Başkanlıklarında yetkilendirilmiş,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 uzman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tarafından </a:t>
            </a:r>
            <a:r>
              <a:rPr lang="tr-TR" altLang="tr-TR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 onay/</a:t>
            </a:r>
            <a:r>
              <a:rPr lang="tr-TR" altLang="tr-TR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işlemleri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yapılacak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843" y="2173636"/>
            <a:ext cx="2438400" cy="2438400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6277081" y="4649708"/>
            <a:ext cx="2614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MEB İlgili Genel Müdürlük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4124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build="allAtOnce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389146" y="1500455"/>
            <a:ext cx="829426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 Onay/</a:t>
            </a:r>
            <a:r>
              <a:rPr lang="tr-TR" alt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İşlemi Yapılırken Dikkat Edilecek Hususlar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Bakanlığımız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merkez teşkilatı birimlerine bağlı okul/kurumlar ile Temel Eğitim Genel Müdürlüğüne bağlı okulların, ödenek ihtiyacının 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´´h´´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´´ı´´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maddelerindeki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esaslara göre son onay/</a:t>
            </a:r>
            <a:r>
              <a:rPr lang="tr-TR" altLang="tr-TR" sz="2400" kern="0" dirty="0" err="1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işlemi yapılırken; </a:t>
            </a: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4289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60584" y="1234585"/>
            <a:ext cx="8294269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altLang="tr-TR" sz="2200" b="1" kern="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Can ve mal güvenliği hususları, ileride telafisi mümkün olmayan durumlar ile idari ve hukuki süreçlerle karşılaşılmaması için 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ivedilikle değerlendirme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yapılması,</a:t>
            </a:r>
          </a:p>
          <a:p>
            <a:pPr algn="just"/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altLang="tr-TR" sz="2200" b="1" kern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Ödenek talebine ilişkin sistemdeki veriler değerlendirirken, 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üst amirlerle paylaşılarak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 karar verilmesi gereken hususlara dikkat edilmesi,</a:t>
            </a:r>
          </a:p>
          <a:p>
            <a:pPr algn="just"/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altLang="tr-TR" sz="2200" b="1" kern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altLang="tr-TR" sz="2200" kern="0" dirty="0" err="1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 işlemi yapılırken, 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sistemde açıklama kısmına mutlaka </a:t>
            </a:r>
            <a:r>
              <a:rPr lang="tr-TR" altLang="tr-TR" sz="2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gerekçesinin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 yazılması,</a:t>
            </a:r>
          </a:p>
          <a:p>
            <a:pPr algn="just"/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altLang="tr-TR" sz="2200" b="1" kern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Onay İşlemi yapılırken, 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gönderilecek ödeneğe ait evrak kayıt tarih ve sayısının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 yazılması,</a:t>
            </a:r>
          </a:p>
          <a:p>
            <a:pPr algn="just"/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altLang="tr-TR" sz="2200" b="1" kern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Uygun olmayan ödenek kalemi ve görev alanı dışında sehven gelen taleplerin ivedilikle </a:t>
            </a:r>
            <a:r>
              <a:rPr lang="tr-TR" altLang="tr-TR" sz="2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edilmesi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tr-TR" altLang="tr-TR" sz="2200" b="1" kern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Talep edilen 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ödenek ihtiyaç miktarlarının karşılanabilir düzeyde olmasına ve piyasa şartlarına uygunluğuna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dikkat edilmesi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gerekmektedir.</a:t>
            </a:r>
            <a:endParaRPr lang="tr-TR" altLang="tr-TR" sz="22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2876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95536" y="0"/>
            <a:ext cx="7855024" cy="1049288"/>
          </a:xfrm>
        </p:spPr>
        <p:txBody>
          <a:bodyPr/>
          <a:lstStyle/>
          <a:p>
            <a:r>
              <a:rPr lang="tr-TR" dirty="0" smtClean="0"/>
              <a:t>İşlem sırası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854696" cy="1752600"/>
          </a:xfrm>
        </p:spPr>
        <p:txBody>
          <a:bodyPr/>
          <a:lstStyle/>
          <a:p>
            <a:r>
              <a:rPr lang="tr-TR" dirty="0" smtClean="0"/>
              <a:t>Risk Değerlendirme Ekiplerinin güncellenmesi</a:t>
            </a:r>
          </a:p>
          <a:p>
            <a:r>
              <a:rPr lang="tr-TR" dirty="0" smtClean="0"/>
              <a:t>Risk Değerlendirmelerinin Revizyon edilmesi yada Yeni Riskler girilmesi</a:t>
            </a:r>
          </a:p>
          <a:p>
            <a:r>
              <a:rPr lang="tr-TR" dirty="0" smtClean="0"/>
              <a:t>Risk Değerlendirme Raporlarının Risk Değerlendirme Ekiplerince Islak İmza ile İmzalanması</a:t>
            </a:r>
          </a:p>
          <a:p>
            <a:r>
              <a:rPr lang="tr-TR" dirty="0" smtClean="0"/>
              <a:t>Risk Tabanlı Ödenek Taleplerinin </a:t>
            </a:r>
            <a:r>
              <a:rPr lang="tr-TR" dirty="0" err="1" smtClean="0"/>
              <a:t>Mebbis</a:t>
            </a:r>
            <a:r>
              <a:rPr lang="tr-TR" dirty="0" smtClean="0"/>
              <a:t> e Girilmesi</a:t>
            </a:r>
          </a:p>
          <a:p>
            <a:r>
              <a:rPr lang="tr-TR" dirty="0" smtClean="0"/>
              <a:t>Satın Alma Komisyonu Tarafından 1. numaralı </a:t>
            </a:r>
            <a:r>
              <a:rPr lang="tr-TR" smtClean="0"/>
              <a:t>okul talep formun </a:t>
            </a:r>
            <a:r>
              <a:rPr lang="tr-TR" dirty="0" smtClean="0"/>
              <a:t>doldurularak ıslak imza ile imzalanması</a:t>
            </a:r>
          </a:p>
          <a:p>
            <a:r>
              <a:rPr lang="tr-TR" dirty="0" smtClean="0"/>
              <a:t>En az iki firmadan alınan Yaklaşık maliyetlerin </a:t>
            </a:r>
            <a:r>
              <a:rPr lang="tr-TR" dirty="0" err="1" smtClean="0"/>
              <a:t>Mebbis</a:t>
            </a:r>
            <a:r>
              <a:rPr lang="tr-TR" dirty="0" smtClean="0"/>
              <a:t> e işlenerek kaydedilmesi.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8A357F-81A8-4B93-AA11-F2AAE2EEA855}" type="slidenum">
              <a:rPr lang="tr-TR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tr-T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31800" y="1277726"/>
            <a:ext cx="8208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Bakanlık Son Onay İşleminden Sonra Ödenek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Gönderme Süreci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0" y="2125647"/>
            <a:ext cx="8411681" cy="366198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205" y="2658574"/>
            <a:ext cx="851753" cy="851753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1548869" y="4449707"/>
            <a:ext cx="1010371" cy="3176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altLang="tr-TR" sz="1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Saymanlık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1467884" y="2852360"/>
            <a:ext cx="1010371" cy="3176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altLang="tr-TR" sz="1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Saymanlık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5000576" y="3558335"/>
            <a:ext cx="1010371" cy="3176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altLang="tr-TR" sz="1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Saymanlık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4579637" y="4420481"/>
            <a:ext cx="1010371" cy="3176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altLang="tr-TR" sz="1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Saymanlık</a:t>
            </a:r>
          </a:p>
        </p:txBody>
      </p:sp>
      <p:pic>
        <p:nvPicPr>
          <p:cNvPr id="18" name="Picture 4" descr="Ä°lgili res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1555">
            <a:off x="3080006" y="3308752"/>
            <a:ext cx="1278967" cy="2289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Ä°lgili res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47052">
            <a:off x="2199885" y="1742470"/>
            <a:ext cx="979921" cy="1753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Ä°lgili resim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0594" flipH="1">
            <a:off x="3823940" y="2829218"/>
            <a:ext cx="2299378" cy="2253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Ä°lgili res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52507" flipV="1">
            <a:off x="4210352" y="1878912"/>
            <a:ext cx="979921" cy="2326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Ä°lgili resi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0000" flipH="1" flipV="1">
            <a:off x="2114987" y="2910658"/>
            <a:ext cx="664005" cy="1730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Metin kutusu 22"/>
          <p:cNvSpPr txBox="1"/>
          <p:nvPr/>
        </p:nvSpPr>
        <p:spPr>
          <a:xfrm>
            <a:off x="6410454" y="4396892"/>
            <a:ext cx="1010371" cy="3176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altLang="tr-TR" sz="1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Saymanlık</a:t>
            </a:r>
          </a:p>
        </p:txBody>
      </p:sp>
    </p:spTree>
    <p:extLst>
      <p:ext uri="{BB962C8B-B14F-4D97-AF65-F5344CB8AC3E}">
        <p14:creationId xmlns="" xmlns:p14="http://schemas.microsoft.com/office/powerpoint/2010/main" val="1228713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525881" y="1306820"/>
            <a:ext cx="8294269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Risklerle İlgili İyileştirme Çalışmaları Yapıldıktan Sonra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Dikkat Edilecek Hususlar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İlçe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İSG Büro Yöneticileri ve İl İSGB Koordinatörlerince;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ödenek gönderilen risklerin ortadan kaldırıldığına veya risk skorunun kabul edilebilir seviyeye indirgendiğine dair araştırma ve saha gözetimlerinin yapılması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risk değerlendirme revizyon işleminin gerçekleştirilmesi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Mali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yıl sonunda,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bütün onay/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yetkililerince, gönderilen/gönderilemeyen ödenek miktarlarına ait icmal listesinin sistem üzerinden oluşturularak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onaylı suretlerinin  muhafaza edilmesi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3345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056" y="1172500"/>
            <a:ext cx="8569325" cy="5256212"/>
          </a:xfrm>
          <a:prstGeom prst="roundRect">
            <a:avLst>
              <a:gd name="adj" fmla="val 5436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tr-TR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768" y="5033950"/>
            <a:ext cx="7439025" cy="13620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23528" y="6428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9" name="7 Metin kutusu"/>
          <p:cNvSpPr txBox="1">
            <a:spLocks noChangeArrowheads="1"/>
          </p:cNvSpPr>
          <p:nvPr/>
        </p:nvSpPr>
        <p:spPr bwMode="auto">
          <a:xfrm>
            <a:off x="431800" y="1196975"/>
            <a:ext cx="8208962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MEBBİS İşyeri Sağlık ve Güvenlik 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Modülü’ne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Giriş</a:t>
            </a:r>
          </a:p>
          <a:p>
            <a:pPr algn="just"/>
            <a:endParaRPr lang="tr-TR" altLang="tr-TR" sz="2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 risk tabanlı ödenek talebinde bulunmak için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Okul/kurum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kodu kullanıcı adı ve şifresi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ile;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Onay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İşlemleri için İlçe Büro Yöneticileri ve İl İSGB Koordinatörleri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kendilerine tanımlanmış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kullanıcı adı ve şifresi ile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</a:t>
            </a:r>
            <a:r>
              <a:rPr lang="tr-TR" altLang="tr-TR" sz="2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Milli Eğitim Müdürlüğü Destek Hizmetleri Şube </a:t>
            </a: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yetkilisi </a:t>
            </a:r>
            <a:r>
              <a:rPr lang="tr-TR" altLang="tr-TR" sz="2200" b="1" kern="0" dirty="0" err="1" smtClean="0">
                <a:latin typeface="Times New Roman" pitchFamily="18" charset="0"/>
                <a:cs typeface="Times New Roman" pitchFamily="18" charset="0"/>
              </a:rPr>
              <a:t>ISGODxx</a:t>
            </a:r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kullanıcı adı ve şifresi ile; </a:t>
            </a:r>
            <a:endParaRPr lang="tr-TR" altLang="tr-TR" sz="22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</a:t>
            </a:r>
            <a:r>
              <a:rPr lang="tr-TR" altLang="tr-TR" sz="2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Milli Eğitim Müdürlüğü İnşaat ve Emlak Şube </a:t>
            </a: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yetkilisi </a:t>
            </a:r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kendisine tanımlanan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kullanıcı adı ve şifresi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 MEBBİS sistemine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giriş yapacaklardır.</a:t>
            </a:r>
            <a:endParaRPr lang="tr-TR" altLang="tr-TR" sz="22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2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2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6751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2947096" y="1718772"/>
            <a:ext cx="552801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Okul/kurum işveren/işveren vekili tarafından sisteme giriş yapıldıktan sonra 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Kurum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 Tabanlı Ödenek Giriş 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r>
              <a:rPr lang="tr-TR" sz="2400" kern="0" dirty="0" err="1" smtClean="0">
                <a:latin typeface="Times New Roman" pitchFamily="18" charset="0"/>
                <a:cs typeface="Times New Roman" pitchFamily="18" charset="0"/>
              </a:rPr>
              <a:t>’nda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400" kern="0" dirty="0" err="1">
                <a:latin typeface="Times New Roman" pitchFamily="18" charset="0"/>
                <a:cs typeface="Times New Roman" pitchFamily="18" charset="0"/>
              </a:rPr>
              <a:t>termin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süresi, risk skoru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(15 ve üstü)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ile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risk sorumlu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kişileri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güncel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olan riskler listelenecektir. Burada Tahmini Bütçe alanına virgül ve nokta olmadan talep edilecek ödenek miktarı (</a:t>
            </a:r>
            <a:r>
              <a:rPr lang="tr-TR" altLang="tr-TR" sz="2400" kern="0" dirty="0" err="1" smtClean="0">
                <a:latin typeface="Times New Roman" pitchFamily="18" charset="0"/>
                <a:cs typeface="Times New Roman" pitchFamily="18" charset="0"/>
              </a:rPr>
              <a:t>örn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: 12500) girilerek doğru Ödenek Kalemi seçildikten sonra Güncelle seçeneği işaretlenerek KAYDET işlemi yapılmalıdır.</a:t>
            </a: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430" y="1828720"/>
            <a:ext cx="2295525" cy="1714500"/>
          </a:xfrm>
          <a:prstGeom prst="rect">
            <a:avLst/>
          </a:prstGeom>
        </p:spPr>
      </p:pic>
      <p:sp>
        <p:nvSpPr>
          <p:cNvPr id="11" name="7 Metin kutusu"/>
          <p:cNvSpPr txBox="1">
            <a:spLocks noChangeArrowheads="1"/>
          </p:cNvSpPr>
          <p:nvPr/>
        </p:nvSpPr>
        <p:spPr bwMode="auto">
          <a:xfrm>
            <a:off x="1215521" y="1185670"/>
            <a:ext cx="6784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 Tabanlı Ödenek Giriş Ekranı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0126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7 Metin kutusu"/>
          <p:cNvSpPr txBox="1">
            <a:spLocks noChangeArrowheads="1"/>
          </p:cNvSpPr>
          <p:nvPr/>
        </p:nvSpPr>
        <p:spPr bwMode="auto">
          <a:xfrm>
            <a:off x="1215521" y="1185670"/>
            <a:ext cx="6784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 Tabanlı Ödenek Giriş Ekranı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860" y="2208764"/>
            <a:ext cx="8074390" cy="31644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0762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2819971" y="1696245"/>
            <a:ext cx="607161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İlçe İSG Büro yöneticisi tarafından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okul/kurumlarca kaydedilen ödenek talepleri; 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İl/İlçe Risk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Tabanlı Ödenek 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Onaylama 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r>
              <a:rPr lang="tr-TR" sz="2400" kern="0" dirty="0" err="1" smtClean="0">
                <a:latin typeface="Times New Roman" pitchFamily="18" charset="0"/>
                <a:cs typeface="Times New Roman" pitchFamily="18" charset="0"/>
              </a:rPr>
              <a:t>’ndan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 2018/7 sayılı Genelgede belirtilen hususlar doğrultusunda </a:t>
            </a:r>
            <a:r>
              <a:rPr lang="tr-TR" sz="2400" b="1" kern="0" dirty="0" smtClean="0">
                <a:latin typeface="Times New Roman" pitchFamily="18" charset="0"/>
                <a:cs typeface="Times New Roman" pitchFamily="18" charset="0"/>
              </a:rPr>
              <a:t>ilk onay/</a:t>
            </a:r>
            <a:r>
              <a:rPr lang="tr-TR" sz="2400" b="1" kern="0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400" b="1" kern="0" dirty="0" smtClean="0">
                <a:latin typeface="Times New Roman" pitchFamily="18" charset="0"/>
                <a:cs typeface="Times New Roman" pitchFamily="18" charset="0"/>
              </a:rPr>
              <a:t> işlemi 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yapılacaktır.</a:t>
            </a: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7 Metin kutusu"/>
          <p:cNvSpPr txBox="1">
            <a:spLocks noChangeArrowheads="1"/>
          </p:cNvSpPr>
          <p:nvPr/>
        </p:nvSpPr>
        <p:spPr bwMode="auto">
          <a:xfrm>
            <a:off x="1215521" y="1185670"/>
            <a:ext cx="6784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İlçe İSG Büro Yetkilisi Onay/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8036" y="4051531"/>
            <a:ext cx="7259366" cy="228790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845772"/>
            <a:ext cx="2208783" cy="20204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968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2819971" y="1696245"/>
            <a:ext cx="600017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İl İSGB koordinatörü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tarafından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İlçe İSG Büro yöneticisince onaylanan ödenek talepleri; 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İl/İlçe Risk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Tabanlı Ödenek 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Onaylama 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r>
              <a:rPr lang="tr-TR" sz="2400" kern="0" dirty="0" err="1" smtClean="0">
                <a:latin typeface="Times New Roman" pitchFamily="18" charset="0"/>
                <a:cs typeface="Times New Roman" pitchFamily="18" charset="0"/>
              </a:rPr>
              <a:t>’ndan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 2018/7 sayılı Genelgede belirtilen hususlar doğrultusunda </a:t>
            </a:r>
            <a:r>
              <a:rPr lang="tr-TR" sz="2400" b="1" kern="0" dirty="0" smtClean="0">
                <a:latin typeface="Times New Roman" pitchFamily="18" charset="0"/>
                <a:cs typeface="Times New Roman" pitchFamily="18" charset="0"/>
              </a:rPr>
              <a:t>ikinci onay/</a:t>
            </a:r>
            <a:r>
              <a:rPr lang="tr-TR" sz="2400" b="1" kern="0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400" b="1" kern="0" dirty="0" smtClean="0">
                <a:latin typeface="Times New Roman" pitchFamily="18" charset="0"/>
                <a:cs typeface="Times New Roman" pitchFamily="18" charset="0"/>
              </a:rPr>
              <a:t> işlemi 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yapılacaktır.</a:t>
            </a: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7 Metin kutusu"/>
          <p:cNvSpPr txBox="1">
            <a:spLocks noChangeArrowheads="1"/>
          </p:cNvSpPr>
          <p:nvPr/>
        </p:nvSpPr>
        <p:spPr bwMode="auto">
          <a:xfrm>
            <a:off x="1215521" y="1185670"/>
            <a:ext cx="6784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İSGB Koordinatörü Onay/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845772"/>
            <a:ext cx="2208783" cy="202043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214490"/>
            <a:ext cx="8362950" cy="2019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6343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2763838" y="1696245"/>
            <a:ext cx="605631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İlgili Genel Müdürlük yetkilisi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tarafından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İl İSGB koordinatörünce onaylanan ödenek talepleri; 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Bakanlık Risk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Tabanlı Ödenek 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Onaylama 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r>
              <a:rPr lang="tr-TR" sz="2400" kern="0" dirty="0" err="1" smtClean="0">
                <a:latin typeface="Times New Roman" pitchFamily="18" charset="0"/>
                <a:cs typeface="Times New Roman" pitchFamily="18" charset="0"/>
              </a:rPr>
              <a:t>’ndan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 2018/7 sayılı Genelgede belirtilen hususlar doğrultusunda </a:t>
            </a:r>
            <a:r>
              <a:rPr lang="tr-TR" sz="2400" b="1" kern="0" dirty="0" smtClean="0">
                <a:latin typeface="Times New Roman" pitchFamily="18" charset="0"/>
                <a:cs typeface="Times New Roman" pitchFamily="18" charset="0"/>
              </a:rPr>
              <a:t>son onay/</a:t>
            </a:r>
            <a:r>
              <a:rPr lang="tr-TR" sz="2400" b="1" kern="0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400" b="1" kern="0" dirty="0" smtClean="0">
                <a:latin typeface="Times New Roman" pitchFamily="18" charset="0"/>
                <a:cs typeface="Times New Roman" pitchFamily="18" charset="0"/>
              </a:rPr>
              <a:t> işlemi 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yapılacaktır.</a:t>
            </a: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7 Metin kutusu"/>
          <p:cNvSpPr txBox="1">
            <a:spLocks noChangeArrowheads="1"/>
          </p:cNvSpPr>
          <p:nvPr/>
        </p:nvSpPr>
        <p:spPr bwMode="auto">
          <a:xfrm>
            <a:off x="1215521" y="1185670"/>
            <a:ext cx="6784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Bakanlık Yetkilileri Onay/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309" y="2019933"/>
            <a:ext cx="2152650" cy="4572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750" y="4377167"/>
            <a:ext cx="8373938" cy="1767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9834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056" y="1002603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31800" y="981622"/>
            <a:ext cx="8208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Tabanlı Mali Kaynak 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Talebi Onay/</a:t>
            </a:r>
            <a:r>
              <a:rPr lang="tr-TR" alt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Süreci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altLang="tr-TR" sz="2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97647"/>
            <a:ext cx="1296144" cy="129614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501698" y="2993540"/>
            <a:ext cx="2328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Okul/Kurum İşvereni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2555776" y="2225862"/>
            <a:ext cx="3722761" cy="270916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44" y="1374867"/>
            <a:ext cx="1974726" cy="1974726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>
            <a:off x="3271732" y="1914883"/>
            <a:ext cx="200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SİSTEME KAYIT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5" y="4364904"/>
            <a:ext cx="1603248" cy="1603248"/>
          </a:xfrm>
          <a:prstGeom prst="rect">
            <a:avLst/>
          </a:prstGeom>
        </p:spPr>
      </p:pic>
      <p:sp>
        <p:nvSpPr>
          <p:cNvPr id="19" name="Sol Ok 18"/>
          <p:cNvSpPr/>
          <p:nvPr/>
        </p:nvSpPr>
        <p:spPr>
          <a:xfrm rot="20258684">
            <a:off x="2304266" y="3734797"/>
            <a:ext cx="4095449" cy="270819"/>
          </a:xfrm>
          <a:prstGeom prst="leftArrow">
            <a:avLst>
              <a:gd name="adj1" fmla="val 50000"/>
              <a:gd name="adj2" fmla="val 127323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/>
          <p:cNvSpPr txBox="1"/>
          <p:nvPr/>
        </p:nvSpPr>
        <p:spPr>
          <a:xfrm rot="20329801">
            <a:off x="3860318" y="3419683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16" y="3511135"/>
            <a:ext cx="2438400" cy="2438400"/>
          </a:xfrm>
          <a:prstGeom prst="rect">
            <a:avLst/>
          </a:prstGeom>
        </p:spPr>
      </p:pic>
      <p:sp>
        <p:nvSpPr>
          <p:cNvPr id="22" name="Metin kutusu 21"/>
          <p:cNvSpPr txBox="1"/>
          <p:nvPr/>
        </p:nvSpPr>
        <p:spPr>
          <a:xfrm>
            <a:off x="5875696" y="5680171"/>
            <a:ext cx="3061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MEB İlgili Genel Müdürlük Yetkilisi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4001766" y="4937088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l Ok 2"/>
          <p:cNvSpPr/>
          <p:nvPr/>
        </p:nvSpPr>
        <p:spPr>
          <a:xfrm>
            <a:off x="2528049" y="2572281"/>
            <a:ext cx="3634267" cy="284159"/>
          </a:xfrm>
          <a:prstGeom prst="leftArrow">
            <a:avLst>
              <a:gd name="adj1" fmla="val 50000"/>
              <a:gd name="adj2" fmla="val 1405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Metin kutusu 24"/>
          <p:cNvSpPr txBox="1"/>
          <p:nvPr/>
        </p:nvSpPr>
        <p:spPr>
          <a:xfrm>
            <a:off x="3945860" y="274660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ol Ok 25"/>
          <p:cNvSpPr/>
          <p:nvPr/>
        </p:nvSpPr>
        <p:spPr>
          <a:xfrm>
            <a:off x="2456545" y="5494710"/>
            <a:ext cx="3634267" cy="284159"/>
          </a:xfrm>
          <a:prstGeom prst="leftArrow">
            <a:avLst>
              <a:gd name="adj1" fmla="val 50000"/>
              <a:gd name="adj2" fmla="val 1405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Sağ Ok 26"/>
          <p:cNvSpPr/>
          <p:nvPr/>
        </p:nvSpPr>
        <p:spPr>
          <a:xfrm>
            <a:off x="2456545" y="5216546"/>
            <a:ext cx="3722761" cy="270916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Metin kutusu 27"/>
          <p:cNvSpPr txBox="1"/>
          <p:nvPr/>
        </p:nvSpPr>
        <p:spPr>
          <a:xfrm>
            <a:off x="4292801" y="569760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ol Ok 28"/>
          <p:cNvSpPr/>
          <p:nvPr/>
        </p:nvSpPr>
        <p:spPr>
          <a:xfrm rot="9435667">
            <a:off x="2800706" y="3934109"/>
            <a:ext cx="3634267" cy="284159"/>
          </a:xfrm>
          <a:prstGeom prst="leftArrow">
            <a:avLst>
              <a:gd name="adj1" fmla="val 50000"/>
              <a:gd name="adj2" fmla="val 1405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 rot="20283228">
            <a:off x="4346377" y="412356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6648282" y="2977003"/>
            <a:ext cx="172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İSG Büro Yöneticisi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509448" y="5812572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İSGB Koordinatörü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7830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056" y="1002603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272936" y="1062514"/>
            <a:ext cx="86898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Temel Eğitim Genel Müdürlüğüne 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Bağlı Okulları İle Okul/Kurumların </a:t>
            </a:r>
            <a:r>
              <a:rPr 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Gayrimenkul Büyük Onarım Giderlerine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Ait Risk </a:t>
            </a:r>
            <a:r>
              <a:rPr lang="tr-TR" altLang="tr-TR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Tabanlı Mali Kaynak 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Talebi Onay/</a:t>
            </a:r>
            <a:r>
              <a:rPr lang="tr-TR" altLang="tr-TR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Süreci</a:t>
            </a:r>
            <a:endParaRPr lang="tr-TR" altLang="tr-TR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altLang="tr-TR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97647"/>
            <a:ext cx="1296144" cy="129614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454195" y="2927966"/>
            <a:ext cx="2328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Okul/Kurum İşvereni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2555776" y="2225862"/>
            <a:ext cx="3722761" cy="270916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44" y="1374867"/>
            <a:ext cx="1974726" cy="1974726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6648282" y="2977175"/>
            <a:ext cx="172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İSG Büro Yöneticisi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3302360" y="1834396"/>
            <a:ext cx="200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SİSTEME KAYIT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5" y="4364904"/>
            <a:ext cx="1603248" cy="1603248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509448" y="5837805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İSGB Koordinatörü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ol Ok 18"/>
          <p:cNvSpPr/>
          <p:nvPr/>
        </p:nvSpPr>
        <p:spPr>
          <a:xfrm rot="20258684">
            <a:off x="2304266" y="3734797"/>
            <a:ext cx="4095449" cy="270819"/>
          </a:xfrm>
          <a:prstGeom prst="leftArrow">
            <a:avLst>
              <a:gd name="adj1" fmla="val 50000"/>
              <a:gd name="adj2" fmla="val 127323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/>
          <p:cNvSpPr txBox="1"/>
          <p:nvPr/>
        </p:nvSpPr>
        <p:spPr>
          <a:xfrm rot="20329801">
            <a:off x="3734721" y="3446042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3665132" y="4936097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l Ok 2"/>
          <p:cNvSpPr/>
          <p:nvPr/>
        </p:nvSpPr>
        <p:spPr>
          <a:xfrm>
            <a:off x="2528049" y="2572281"/>
            <a:ext cx="3634267" cy="284159"/>
          </a:xfrm>
          <a:prstGeom prst="leftArrow">
            <a:avLst>
              <a:gd name="adj1" fmla="val 50000"/>
              <a:gd name="adj2" fmla="val 1405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Metin kutusu 24"/>
          <p:cNvSpPr txBox="1"/>
          <p:nvPr/>
        </p:nvSpPr>
        <p:spPr>
          <a:xfrm>
            <a:off x="3935739" y="274400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ol Ok 25"/>
          <p:cNvSpPr/>
          <p:nvPr/>
        </p:nvSpPr>
        <p:spPr>
          <a:xfrm>
            <a:off x="2456545" y="5494710"/>
            <a:ext cx="3634267" cy="284159"/>
          </a:xfrm>
          <a:prstGeom prst="leftArrow">
            <a:avLst>
              <a:gd name="adj1" fmla="val 50000"/>
              <a:gd name="adj2" fmla="val 1405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Sağ Ok 26"/>
          <p:cNvSpPr/>
          <p:nvPr/>
        </p:nvSpPr>
        <p:spPr>
          <a:xfrm>
            <a:off x="2456545" y="5216546"/>
            <a:ext cx="3722761" cy="270916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Metin kutusu 27"/>
          <p:cNvSpPr txBox="1"/>
          <p:nvPr/>
        </p:nvSpPr>
        <p:spPr>
          <a:xfrm>
            <a:off x="3897389" y="567848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ol Ok 28"/>
          <p:cNvSpPr/>
          <p:nvPr/>
        </p:nvSpPr>
        <p:spPr>
          <a:xfrm rot="9435667">
            <a:off x="2800706" y="3934109"/>
            <a:ext cx="3634267" cy="284159"/>
          </a:xfrm>
          <a:prstGeom prst="leftArrow">
            <a:avLst>
              <a:gd name="adj1" fmla="val 50000"/>
              <a:gd name="adj2" fmla="val 1405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 rot="20283228">
            <a:off x="4246807" y="416069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Resim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53" y="3855072"/>
            <a:ext cx="1603248" cy="1603248"/>
          </a:xfrm>
          <a:prstGeom prst="rect">
            <a:avLst/>
          </a:prstGeom>
        </p:spPr>
      </p:pic>
      <p:sp>
        <p:nvSpPr>
          <p:cNvPr id="32" name="Metin kutusu 31"/>
          <p:cNvSpPr txBox="1"/>
          <p:nvPr/>
        </p:nvSpPr>
        <p:spPr>
          <a:xfrm>
            <a:off x="6215530" y="5295664"/>
            <a:ext cx="27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MEM </a:t>
            </a:r>
            <a:r>
              <a:rPr lang="tr-TR" altLang="tr-TR" b="1" kern="0" dirty="0">
                <a:latin typeface="Times New Roman" pitchFamily="18" charset="0"/>
                <a:cs typeface="Times New Roman" pitchFamily="18" charset="0"/>
              </a:rPr>
              <a:t>Destek </a:t>
            </a:r>
            <a:r>
              <a:rPr lang="tr-TR" altLang="tr-TR" b="1" kern="0" dirty="0" smtClean="0">
                <a:latin typeface="Times New Roman" pitchFamily="18" charset="0"/>
                <a:cs typeface="Times New Roman" pitchFamily="18" charset="0"/>
              </a:rPr>
              <a:t>Hizmetleri/İnşaat ve Emlak Şube </a:t>
            </a:r>
            <a:r>
              <a:rPr lang="tr-TR" altLang="tr-TR" b="1" kern="0" dirty="0">
                <a:latin typeface="Times New Roman" pitchFamily="18" charset="0"/>
                <a:cs typeface="Times New Roman" pitchFamily="18" charset="0"/>
              </a:rPr>
              <a:t>yetkilisi 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471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31800" y="1570022"/>
            <a:ext cx="820896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ISG MALİ İHTİYAÇLARI</a:t>
            </a: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Bakanlığımız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merkez ve taşra teşkilatı birimlerinde, 6331 sayılı İş Sağlığı ve Güvenliği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Kanunu hükümleri doğrultusunda 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İş </a:t>
            </a:r>
            <a:r>
              <a:rPr lang="tr-TR" sz="2400" kern="0" dirty="0">
                <a:latin typeface="Times New Roman" pitchFamily="18" charset="0"/>
                <a:cs typeface="Times New Roman" pitchFamily="18" charset="0"/>
              </a:rPr>
              <a:t>Sağlığı 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kern="0" dirty="0">
                <a:latin typeface="Times New Roman" pitchFamily="18" charset="0"/>
                <a:cs typeface="Times New Roman" pitchFamily="18" charset="0"/>
              </a:rPr>
              <a:t>Güvenliği Risk Değerlendirmesi Yönetmeliği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gereğince "Risk Değerlendirme Ekipleri" tarafından işveren/işveren vekillerinin koordinasyonunda riskler değerlendirilerek, MEBBİS İSGB modülüne veri girişleri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yapılmakta olup, girilen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risklerin giderilmesi için mali kaynak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ihtiyaçları ortaya çıkmaktadır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	</a:t>
            </a:r>
            <a:endParaRPr lang="tr-TR" altLang="tr-TR" sz="2400" dirty="0"/>
          </a:p>
        </p:txBody>
      </p:sp>
    </p:spTree>
    <p:extLst>
      <p:ext uri="{BB962C8B-B14F-4D97-AF65-F5344CB8AC3E}">
        <p14:creationId xmlns="" xmlns:p14="http://schemas.microsoft.com/office/powerpoint/2010/main" val="4149615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Merkez</a:t>
            </a: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287189" y="1152654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619672" y="1700808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SORU/CEVAP BÖLÜMÜ</a:t>
            </a:r>
            <a:endParaRPr lang="tr-TR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Ä°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69" y="297408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65566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/>
          </a:p>
        </p:txBody>
      </p:sp>
      <p:sp>
        <p:nvSpPr>
          <p:cNvPr id="4099" name="3 Dikdörtgen"/>
          <p:cNvSpPr>
            <a:spLocks noChangeArrowheads="1"/>
          </p:cNvSpPr>
          <p:nvPr/>
        </p:nvSpPr>
        <p:spPr bwMode="auto">
          <a:xfrm>
            <a:off x="2280002" y="181857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MİLLÎ EĞİTİM BAKANLIĞI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Merkez İşyeri Sağlık ve Güvenlik Birimi</a:t>
            </a:r>
            <a:endParaRPr lang="tr-TR" altLang="tr-TR" sz="2800" dirty="0"/>
          </a:p>
        </p:txBody>
      </p:sp>
      <p:sp>
        <p:nvSpPr>
          <p:cNvPr id="4100" name="Metin kutusu 7"/>
          <p:cNvSpPr txBox="1">
            <a:spLocks noChangeArrowheads="1"/>
          </p:cNvSpPr>
          <p:nvPr/>
        </p:nvSpPr>
        <p:spPr bwMode="auto">
          <a:xfrm>
            <a:off x="395288" y="1125538"/>
            <a:ext cx="849788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TEŞEKKÜR EDERİM</a:t>
            </a:r>
            <a:endParaRPr lang="tr-TR" altLang="tr-TR" sz="4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6" y="459601"/>
            <a:ext cx="1895740" cy="1905266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02029" y="5013176"/>
            <a:ext cx="4284403" cy="923330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Tunçay GÜRBÜZ</a:t>
            </a:r>
            <a:endParaRPr lang="tr-TR" altLang="tr-TR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İzleme ve Değerlendirme Hizmet Birimi Yetkilisi</a:t>
            </a:r>
            <a:endParaRPr lang="tr-TR" altLang="tr-TR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2899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4658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503238" y="1823620"/>
            <a:ext cx="820896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	Risk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ve tehlike yönetimine bağlı mali ihtiyaçların; ciddi ve yakın tehlike arz etmesi durumları dikkate alınarak karşılanabilmesi amacıyla, MEBBİS İSGB modülü “</a:t>
            </a:r>
            <a:r>
              <a:rPr lang="tr-TR" altLang="tr-TR" sz="2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Kurum Risk Tabanlı Ödenek Girişi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” ekranı veri girişine açılmıştır. </a:t>
            </a:r>
          </a:p>
          <a:p>
            <a:pPr algn="just"/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	</a:t>
            </a:r>
            <a:endParaRPr lang="tr-TR" altLang="tr-TR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MEBBİS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İSGB modülünde, risk değerlendirmesine bağlı olarak ortaya çıkan ödenek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taleplerinin karşılanabilmesi için yapılacak iş ve işlemler; 23.02.2018 tarihinde yayımlanan </a:t>
            </a:r>
            <a:r>
              <a:rPr lang="tr-TR" altLang="tr-TR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2018/7 </a:t>
            </a:r>
            <a:r>
              <a:rPr lang="tr-TR" altLang="tr-TR" sz="2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sayılı İş Sağlığı ve Güvenliği </a:t>
            </a:r>
            <a:r>
              <a:rPr lang="tr-TR" altLang="tr-TR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Mali </a:t>
            </a:r>
            <a:r>
              <a:rPr lang="tr-TR" altLang="tr-TR" sz="2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İhtiyaçların </a:t>
            </a:r>
            <a:r>
              <a:rPr lang="tr-TR" altLang="tr-TR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Yönetimi Genelgesi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tr-TR" altLang="tr-TR" sz="2400" kern="0" dirty="0" err="1" smtClean="0">
                <a:latin typeface="Times New Roman" pitchFamily="18" charset="0"/>
                <a:cs typeface="Times New Roman" pitchFamily="18" charset="0"/>
              </a:rPr>
              <a:t>nde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 belirtilmektedir.</a:t>
            </a:r>
            <a:endParaRPr lang="tr-TR" altLang="tr-TR" sz="2400" dirty="0"/>
          </a:p>
        </p:txBody>
      </p:sp>
    </p:spTree>
    <p:extLst>
      <p:ext uri="{BB962C8B-B14F-4D97-AF65-F5344CB8AC3E}">
        <p14:creationId xmlns="" xmlns:p14="http://schemas.microsoft.com/office/powerpoint/2010/main" val="3335146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056" y="1172500"/>
            <a:ext cx="8569325" cy="5256212"/>
          </a:xfrm>
          <a:prstGeom prst="roundRect">
            <a:avLst>
              <a:gd name="adj" fmla="val 5436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47" y="1462345"/>
            <a:ext cx="6302266" cy="4676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36912"/>
            <a:ext cx="5426491" cy="1723397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23528" y="6428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835773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31800" y="1149548"/>
            <a:ext cx="846137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2018/7 Sayılı Genelge doğrultusunda;</a:t>
            </a:r>
          </a:p>
          <a:p>
            <a:endParaRPr lang="tr-TR" altLang="tr-TR" sz="2400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Okul/kurumlar tarafından risklerin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giderilmesi için ön görülen </a:t>
            </a:r>
            <a:r>
              <a:rPr lang="tr-TR" altLang="tr-TR" sz="2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termin</a:t>
            </a: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süresi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 ile </a:t>
            </a: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altLang="tr-TR" sz="2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skorlarının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; tehlikeli ve çok tehlikeli (15 ve üstü) olması durumunda riske bağlı ödenek talebi yapılması mümkün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olacağından kayıtların ve </a:t>
            </a: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altLang="tr-TR" sz="2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sorumlu </a:t>
            </a: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kişilerinin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güncel tutulması,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2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Tehlike ve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riskler sisteme girilirken,  ileride </a:t>
            </a:r>
            <a:r>
              <a:rPr lang="tr-TR" altLang="tr-TR" sz="2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telafisi mümkün olmayan hususlarla karşılaşılmaması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altLang="tr-TR" sz="2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kamu zararı oluşturulmaması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 için gerekli hassasiyetin gösterilmesi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2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İşveren/işveren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vekili tarafından, okul/kurumdaki risklerden kaynaklı mali ihtiyaçların  belirlenmesinde, </a:t>
            </a: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ekonomik </a:t>
            </a:r>
            <a:r>
              <a:rPr lang="tr-TR" altLang="tr-TR" sz="2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kodlara uygun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ödenek taleplerinin yapılması, </a:t>
            </a:r>
            <a:endParaRPr lang="tr-TR" altLang="tr-TR" sz="2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779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54195" y="1063142"/>
            <a:ext cx="829426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İşveren/işveren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vekili tarafından, talep edilen ödeneğin maliyet analizinin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piyasa fiyat araştırmasına göre belirlenmesi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en ekonomik biçimde çözümleme yapılması, herhangi bir kamu zararı oluşturmaması, mer'i mevzuat hükümlerine uygun, can ve mal kayıplarının önlenmesini sağlayacak şekilde ödenek ihtiyacı verilerinin sisteme girilmesi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İşveren/işveren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vekillerince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yıl içinde girilmiş ödenek ihtiyacı verilerinin takip edilmesi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tr-TR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ciddi ve yakın bir tehlike durumunda, İlçe İSG Büro Yöneticisine bildirim yapılması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ciddi ve yakın bir tehlike arz eden kısım yada bölümde işin durdurulması gerekiyorsa gerekli tedbirlerin aksatılmadan alınması için İl/İlçe Milli Eğitim Müdürüne bildirimde bulunulması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535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60584" y="1295723"/>
            <a:ext cx="829426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tr-TR" altLang="tr-TR" sz="2400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Kurum risk tabanlı ödenek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ilk onay/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işlemlerinin  İlçe İSG Büro Yöneticileri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tarafından yapılması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İlk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onay/</a:t>
            </a:r>
            <a:r>
              <a:rPr lang="tr-TR" altLang="tr-TR" sz="2400" kern="0" dirty="0" err="1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işlemi yapılırken, İSG açısından; inceleme, analiz etme, risk şiddet ve frekans değeri dikkate alınarak,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gerekirse tehlikeli durumların yerinde teknik uzmanlarca incelemesi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sonucunda düzenlenen rapora göre karar verilmesi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Kurum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risk tabanlı ödenek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ikinci onay/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işlemlerinin  İl İSGB Koordinatörleri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tarafından yapılması,</a:t>
            </a: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995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 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60584" y="1196316"/>
            <a:ext cx="829426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İkinci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onay/</a:t>
            </a:r>
            <a:r>
              <a:rPr lang="tr-TR" altLang="tr-TR" sz="2400" kern="0" dirty="0" err="1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işlemi yapılırken,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İlçe İSG Büro Yöneticilerinin onay işlemlerinin doğruluğunu teyit edecek şekilde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muhtemel harcamanın sınıflandırmasında kullanılan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ekonomik kodların uygunluğu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ile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ödenek miktarının ihtiyacın karşılanmasında piyasa koşullarının uygunluğu kontrol edilerek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gerekli  hassasiyeti sağlayacak şekilde karar verilmesi,	</a:t>
            </a:r>
            <a:endParaRPr lang="tr-TR" altLang="tr-TR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Bakanlığımız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Temel Eğitim Genel Müdürlüğüne bağlı okullarının 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ödenek ihtiyacı taleplerine ait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ikinci onay işlemini müteakip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Milli Eğitim Müdürlüğü Destek Hizmetleri Şube 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yetkilisince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İl MEBBİS yöneticisi tarafından tanımlanan </a:t>
            </a:r>
            <a:r>
              <a:rPr lang="tr-TR" altLang="tr-TR" sz="2400" b="1" kern="0" dirty="0" err="1">
                <a:latin typeface="Times New Roman" pitchFamily="18" charset="0"/>
                <a:cs typeface="Times New Roman" pitchFamily="18" charset="0"/>
              </a:rPr>
              <a:t>ISGODPlakaKodu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kullanıcı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adı ile sisteme giriş yapılarak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 onay/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işlemlerinin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yapılması,</a:t>
            </a:r>
          </a:p>
        </p:txBody>
      </p:sp>
    </p:spTree>
    <p:extLst>
      <p:ext uri="{BB962C8B-B14F-4D97-AF65-F5344CB8AC3E}">
        <p14:creationId xmlns="" xmlns:p14="http://schemas.microsoft.com/office/powerpoint/2010/main" val="2637502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yan">
  <a:themeElements>
    <a:clrScheme name="Tem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Medy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y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e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Teme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2501</TotalTime>
  <Words>1577</Words>
  <Application>Microsoft Office PowerPoint</Application>
  <PresentationFormat>Ekran Gösterisi (4:3)</PresentationFormat>
  <Paragraphs>471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Medyan</vt:lpstr>
      <vt:lpstr>Slayt 1</vt:lpstr>
      <vt:lpstr>İşlem sırası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Ozkan AVCI</dc:creator>
  <cp:lastModifiedBy>Progressive</cp:lastModifiedBy>
  <cp:revision>116</cp:revision>
  <dcterms:created xsi:type="dcterms:W3CDTF">2017-05-25T07:49:56Z</dcterms:created>
  <dcterms:modified xsi:type="dcterms:W3CDTF">2018-04-06T08:18:53Z</dcterms:modified>
</cp:coreProperties>
</file>