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9" r:id="rId4"/>
    <p:sldId id="260" r:id="rId5"/>
    <p:sldId id="261" r:id="rId6"/>
    <p:sldId id="262" r:id="rId7"/>
    <p:sldId id="256" r:id="rId8"/>
    <p:sldId id="25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3DAE-7A9F-4D1E-BA18-ED2F2E881C78}" type="datetimeFigureOut">
              <a:rPr lang="tr-TR" smtClean="0"/>
              <a:pPr/>
              <a:t>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240-F367-4A5C-932F-8DE0385728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3DAE-7A9F-4D1E-BA18-ED2F2E881C78}" type="datetimeFigureOut">
              <a:rPr lang="tr-TR" smtClean="0"/>
              <a:pPr/>
              <a:t>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240-F367-4A5C-932F-8DE0385728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3DAE-7A9F-4D1E-BA18-ED2F2E881C78}" type="datetimeFigureOut">
              <a:rPr lang="tr-TR" smtClean="0"/>
              <a:pPr/>
              <a:t>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240-F367-4A5C-932F-8DE0385728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3DAE-7A9F-4D1E-BA18-ED2F2E881C78}" type="datetimeFigureOut">
              <a:rPr lang="tr-TR" smtClean="0"/>
              <a:pPr/>
              <a:t>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240-F367-4A5C-932F-8DE0385728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3DAE-7A9F-4D1E-BA18-ED2F2E881C78}" type="datetimeFigureOut">
              <a:rPr lang="tr-TR" smtClean="0"/>
              <a:pPr/>
              <a:t>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240-F367-4A5C-932F-8DE0385728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3DAE-7A9F-4D1E-BA18-ED2F2E881C78}" type="datetimeFigureOut">
              <a:rPr lang="tr-TR" smtClean="0"/>
              <a:pPr/>
              <a:t>6.04.2018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240-F367-4A5C-932F-8DE0385728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3DAE-7A9F-4D1E-BA18-ED2F2E881C78}" type="datetimeFigureOut">
              <a:rPr lang="tr-TR" smtClean="0"/>
              <a:pPr/>
              <a:t>6.04.2018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240-F367-4A5C-932F-8DE0385728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3DAE-7A9F-4D1E-BA18-ED2F2E881C78}" type="datetimeFigureOut">
              <a:rPr lang="tr-TR" smtClean="0"/>
              <a:pPr/>
              <a:t>6.04.2018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240-F367-4A5C-932F-8DE0385728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3DAE-7A9F-4D1E-BA18-ED2F2E881C78}" type="datetimeFigureOut">
              <a:rPr lang="tr-TR" smtClean="0"/>
              <a:pPr/>
              <a:t>6.04.2018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240-F367-4A5C-932F-8DE0385728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3DAE-7A9F-4D1E-BA18-ED2F2E881C78}" type="datetimeFigureOut">
              <a:rPr lang="tr-TR" smtClean="0"/>
              <a:pPr/>
              <a:t>6.04.2018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240-F367-4A5C-932F-8DE0385728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3DAE-7A9F-4D1E-BA18-ED2F2E881C78}" type="datetimeFigureOut">
              <a:rPr lang="tr-TR" smtClean="0"/>
              <a:pPr/>
              <a:t>6.04.2018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240-F367-4A5C-932F-8DE0385728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13DAE-7A9F-4D1E-BA18-ED2F2E881C78}" type="datetimeFigureOut">
              <a:rPr lang="tr-TR" smtClean="0"/>
              <a:pPr/>
              <a:t>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39240-F367-4A5C-932F-8DE03857280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707904" y="3068960"/>
            <a:ext cx="5184576" cy="158417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tr-TR" sz="4000" b="1" dirty="0" smtClean="0"/>
              <a:t>MALİ İHTİYAÇLARIN </a:t>
            </a:r>
          </a:p>
          <a:p>
            <a:pPr algn="ctr">
              <a:buNone/>
            </a:pPr>
            <a:r>
              <a:rPr lang="tr-TR" sz="4000" b="1" dirty="0" smtClean="0"/>
              <a:t>YÖNETİMİ</a:t>
            </a:r>
          </a:p>
          <a:p>
            <a:pPr algn="ctr">
              <a:buNone/>
            </a:pPr>
            <a:r>
              <a:rPr lang="tr-TR" sz="4000" dirty="0" smtClean="0"/>
              <a:t>2018/7 NOLU GENELGE</a:t>
            </a:r>
            <a:endParaRPr lang="tr-TR" sz="4000" dirty="0"/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altLang="tr-TR" sz="3600" b="1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OSMANYE </a:t>
            </a:r>
            <a:r>
              <a:rPr kumimoji="0" lang="tr-TR" alt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İL MİLLİ EĞİTİM MÜDÜRLÜĞÜ </a:t>
            </a:r>
            <a:r>
              <a:rPr kumimoji="0" lang="tr-TR" alt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alt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alt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İŞYERİ SAĞLIK VE GÜVENLİK BİRİMİ</a:t>
            </a:r>
            <a:endParaRPr kumimoji="0" lang="tr-TR" altLang="tr-T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Risk Değerlendirme Ekiplerinin güncellenmesi</a:t>
            </a:r>
          </a:p>
          <a:p>
            <a:r>
              <a:rPr lang="tr-TR" dirty="0" smtClean="0"/>
              <a:t>Risk Değerlendirmelerinin Revizyon edilmesi yada Yeni Riskler girilmesi</a:t>
            </a:r>
          </a:p>
          <a:p>
            <a:r>
              <a:rPr lang="tr-TR" dirty="0" smtClean="0"/>
              <a:t>Risk Değerlendirme Raporlarının Risk Değerlendirme Ekiplerince Islak İmza ile İmzalanması</a:t>
            </a:r>
          </a:p>
          <a:p>
            <a:r>
              <a:rPr lang="tr-TR" dirty="0" smtClean="0"/>
              <a:t>Risk Tabanlı Ödenek Taleplerinin </a:t>
            </a:r>
            <a:r>
              <a:rPr lang="tr-TR" dirty="0" err="1" smtClean="0"/>
              <a:t>Mebbis</a:t>
            </a:r>
            <a:r>
              <a:rPr lang="tr-TR" dirty="0" smtClean="0"/>
              <a:t> e Girilmesi</a:t>
            </a:r>
          </a:p>
          <a:p>
            <a:r>
              <a:rPr lang="tr-TR" dirty="0" smtClean="0"/>
              <a:t>Satın Alma Komisyonu Tarafından 1. numaralı </a:t>
            </a:r>
            <a:r>
              <a:rPr lang="tr-TR" dirty="0" smtClean="0"/>
              <a:t>formun </a:t>
            </a:r>
            <a:r>
              <a:rPr lang="tr-TR" dirty="0" smtClean="0"/>
              <a:t>doldurularak ıslak imza ile imzalanması</a:t>
            </a:r>
          </a:p>
          <a:p>
            <a:r>
              <a:rPr lang="tr-TR" dirty="0" smtClean="0"/>
              <a:t>En az iki firmadan alınan Yaklaşık maliyetlerin </a:t>
            </a:r>
            <a:r>
              <a:rPr lang="tr-TR" dirty="0" err="1" smtClean="0"/>
              <a:t>Mebbis</a:t>
            </a:r>
            <a:r>
              <a:rPr lang="tr-TR" dirty="0" smtClean="0"/>
              <a:t> e işlenerek kaydedilmesi.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84784"/>
            <a:ext cx="8003232" cy="42050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Bakanlığımız</a:t>
            </a:r>
            <a:r>
              <a:rPr lang="en-US" dirty="0" smtClean="0"/>
              <a:t> </a:t>
            </a:r>
            <a:r>
              <a:rPr lang="en-US" dirty="0" err="1"/>
              <a:t>merkez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taşra</a:t>
            </a:r>
            <a:r>
              <a:rPr lang="en-US" dirty="0"/>
              <a:t> </a:t>
            </a:r>
            <a:r>
              <a:rPr lang="en-US" dirty="0" err="1"/>
              <a:t>teşkilatı</a:t>
            </a:r>
            <a:r>
              <a:rPr lang="en-US" dirty="0"/>
              <a:t> </a:t>
            </a:r>
            <a:r>
              <a:rPr lang="en-US" dirty="0" err="1"/>
              <a:t>birimlerinde</a:t>
            </a:r>
            <a:r>
              <a:rPr lang="en-US" dirty="0"/>
              <a:t>, </a:t>
            </a:r>
            <a:r>
              <a:rPr lang="tr-TR" dirty="0" smtClean="0"/>
              <a:t>6331</a:t>
            </a:r>
          </a:p>
          <a:p>
            <a:pPr>
              <a:buNone/>
            </a:pPr>
            <a:r>
              <a:rPr lang="tr-TR" dirty="0" smtClean="0"/>
              <a:t>sayılı </a:t>
            </a:r>
            <a:r>
              <a:rPr lang="tr-TR" dirty="0"/>
              <a:t>İş Sağlığı ve Güvenliği</a:t>
            </a:r>
            <a:r>
              <a:rPr lang="en-US" dirty="0"/>
              <a:t> </a:t>
            </a:r>
            <a:r>
              <a:rPr lang="en-US" dirty="0" err="1"/>
              <a:t>Kanun</a:t>
            </a:r>
            <a:r>
              <a:rPr lang="tr-TR" dirty="0"/>
              <a:t>u</a:t>
            </a:r>
            <a:r>
              <a:rPr lang="en-US" dirty="0"/>
              <a:t> </a:t>
            </a:r>
            <a:r>
              <a:rPr lang="en-US" dirty="0" err="1"/>
              <a:t>gereğince</a:t>
            </a:r>
            <a:r>
              <a:rPr lang="en-US" dirty="0"/>
              <a:t> "</a:t>
            </a:r>
            <a:r>
              <a:rPr lang="en-US" dirty="0" smtClean="0"/>
              <a:t>Risk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d</a:t>
            </a:r>
            <a:r>
              <a:rPr lang="en-US" dirty="0" err="1" smtClean="0"/>
              <a:t>eğerlendirme</a:t>
            </a:r>
            <a:r>
              <a:rPr lang="en-US" dirty="0" smtClean="0"/>
              <a:t> </a:t>
            </a:r>
            <a:r>
              <a:rPr lang="en-US" dirty="0" err="1"/>
              <a:t>Ekipleri</a:t>
            </a:r>
            <a:r>
              <a:rPr lang="en-US" dirty="0"/>
              <a:t>”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 smtClean="0"/>
              <a:t>işveren</a:t>
            </a:r>
            <a:r>
              <a:rPr lang="en-US" dirty="0" smtClean="0"/>
              <a:t>/</a:t>
            </a:r>
            <a:r>
              <a:rPr lang="en-US" dirty="0" err="1" smtClean="0"/>
              <a:t>işveren</a:t>
            </a:r>
            <a:endParaRPr lang="tr-TR" dirty="0" smtClean="0"/>
          </a:p>
          <a:p>
            <a:pPr>
              <a:buNone/>
            </a:pPr>
            <a:r>
              <a:rPr lang="en-US" dirty="0" err="1" smtClean="0"/>
              <a:t>vekillerinin</a:t>
            </a:r>
            <a:r>
              <a:rPr lang="en-US" dirty="0" smtClean="0"/>
              <a:t> </a:t>
            </a:r>
            <a:r>
              <a:rPr lang="en-US" dirty="0" err="1"/>
              <a:t>koordinasyonunda</a:t>
            </a:r>
            <a:r>
              <a:rPr lang="en-US" dirty="0"/>
              <a:t> </a:t>
            </a:r>
            <a:endParaRPr lang="tr-TR" dirty="0"/>
          </a:p>
          <a:p>
            <a:pPr>
              <a:buNone/>
            </a:pPr>
            <a:r>
              <a:rPr lang="en-US" dirty="0" err="1"/>
              <a:t>riskler</a:t>
            </a:r>
            <a:r>
              <a:rPr lang="en-US" dirty="0"/>
              <a:t> </a:t>
            </a:r>
            <a:r>
              <a:rPr lang="en-US" dirty="0" err="1"/>
              <a:t>değerlendirilerek</a:t>
            </a:r>
            <a:r>
              <a:rPr lang="en-US" dirty="0"/>
              <a:t>, </a:t>
            </a:r>
            <a:endParaRPr lang="tr-TR" dirty="0"/>
          </a:p>
          <a:p>
            <a:pPr>
              <a:buNone/>
            </a:pPr>
            <a:r>
              <a:rPr lang="en-US" dirty="0"/>
              <a:t>MEBBİS İSGB </a:t>
            </a:r>
            <a:r>
              <a:rPr lang="en-US" dirty="0" err="1"/>
              <a:t>modülüne</a:t>
            </a:r>
            <a:r>
              <a:rPr lang="en-US" dirty="0"/>
              <a:t> </a:t>
            </a:r>
            <a:endParaRPr lang="tr-TR" dirty="0"/>
          </a:p>
          <a:p>
            <a:pPr>
              <a:buNone/>
            </a:pP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girişleri</a:t>
            </a:r>
            <a:r>
              <a:rPr lang="en-US" dirty="0"/>
              <a:t> </a:t>
            </a:r>
            <a:r>
              <a:rPr lang="en-US" dirty="0" err="1"/>
              <a:t>yapılmakta</a:t>
            </a:r>
            <a:r>
              <a:rPr lang="en-US" dirty="0"/>
              <a:t>, </a:t>
            </a:r>
            <a:endParaRPr lang="tr-TR" dirty="0"/>
          </a:p>
          <a:p>
            <a:pPr>
              <a:buNone/>
            </a:pP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girilen</a:t>
            </a:r>
            <a:r>
              <a:rPr lang="en-US" dirty="0"/>
              <a:t> </a:t>
            </a:r>
            <a:r>
              <a:rPr lang="en-US" dirty="0" err="1"/>
              <a:t>risklerin</a:t>
            </a:r>
            <a:r>
              <a:rPr lang="en-US" dirty="0"/>
              <a:t> </a:t>
            </a:r>
            <a:endParaRPr lang="tr-TR" dirty="0"/>
          </a:p>
          <a:p>
            <a:pPr>
              <a:buNone/>
            </a:pPr>
            <a:r>
              <a:rPr lang="en-US" dirty="0" err="1"/>
              <a:t>giderilmesi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endParaRPr lang="tr-TR" dirty="0"/>
          </a:p>
          <a:p>
            <a:pPr>
              <a:buNone/>
            </a:pPr>
            <a:r>
              <a:rPr lang="en-US" dirty="0" err="1"/>
              <a:t>ihtiyacı</a:t>
            </a:r>
            <a:r>
              <a:rPr lang="en-US" dirty="0"/>
              <a:t> </a:t>
            </a:r>
            <a:r>
              <a:rPr lang="en-US" dirty="0" err="1"/>
              <a:t>doğmaktadır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None/>
            </a:pPr>
            <a:r>
              <a:rPr lang="tr-TR" sz="3600" b="1" dirty="0" smtClean="0">
                <a:solidFill>
                  <a:schemeClr val="bg1"/>
                </a:solidFill>
              </a:rPr>
              <a:t>MALİ İHTİYAÇLARIN YÖNETİMİ</a:t>
            </a:r>
          </a:p>
        </p:txBody>
      </p:sp>
      <p:pic>
        <p:nvPicPr>
          <p:cNvPr id="12290" name="Picture 2" descr="ÖDENEK ile ilgili görsel sonucu"/>
          <p:cNvPicPr>
            <a:picLocks noChangeAspect="1" noChangeArrowheads="1"/>
          </p:cNvPicPr>
          <p:nvPr/>
        </p:nvPicPr>
        <p:blipFill>
          <a:blip r:embed="rId2" cstate="print"/>
          <a:srcRect l="15356" t="-2362" r="1958"/>
          <a:stretch>
            <a:fillRect/>
          </a:stretch>
        </p:blipFill>
        <p:spPr bwMode="auto">
          <a:xfrm>
            <a:off x="3995936" y="3356992"/>
            <a:ext cx="5040560" cy="3120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0" algn="just">
              <a:buNone/>
            </a:pPr>
            <a:r>
              <a:rPr lang="en-US" dirty="0"/>
              <a:t>Risk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tehlike</a:t>
            </a:r>
            <a:r>
              <a:rPr lang="en-US" dirty="0"/>
              <a:t> </a:t>
            </a:r>
            <a:r>
              <a:rPr lang="en-US" dirty="0" err="1"/>
              <a:t>yönetimine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ihtiyaçların</a:t>
            </a:r>
            <a:r>
              <a:rPr lang="en-US" dirty="0"/>
              <a:t>; </a:t>
            </a:r>
            <a:r>
              <a:rPr lang="en-US" dirty="0" err="1"/>
              <a:t>ciddi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tehlike</a:t>
            </a:r>
            <a:r>
              <a:rPr lang="en-US" dirty="0"/>
              <a:t> </a:t>
            </a:r>
            <a:r>
              <a:rPr lang="en-US" dirty="0" err="1"/>
              <a:t>arz</a:t>
            </a:r>
            <a:r>
              <a:rPr lang="en-US" dirty="0"/>
              <a:t> </a:t>
            </a:r>
            <a:r>
              <a:rPr lang="en-US" dirty="0" err="1"/>
              <a:t>etmesi</a:t>
            </a:r>
            <a:r>
              <a:rPr lang="en-US" dirty="0"/>
              <a:t> </a:t>
            </a:r>
            <a:r>
              <a:rPr lang="en-US" dirty="0" err="1"/>
              <a:t>durumları</a:t>
            </a:r>
            <a:r>
              <a:rPr lang="en-US" dirty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/>
              <a:t>karşılanabilmesi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, MEBBİS İSGB </a:t>
            </a:r>
            <a:r>
              <a:rPr lang="en-US" dirty="0" err="1"/>
              <a:t>modülü</a:t>
            </a:r>
            <a:r>
              <a:rPr lang="en-US" dirty="0"/>
              <a:t> "</a:t>
            </a:r>
            <a:r>
              <a:rPr lang="en-US" dirty="0" err="1">
                <a:solidFill>
                  <a:srgbClr val="C00000"/>
                </a:solidFill>
              </a:rPr>
              <a:t>Kurum</a:t>
            </a:r>
            <a:r>
              <a:rPr lang="en-US" dirty="0">
                <a:solidFill>
                  <a:srgbClr val="C00000"/>
                </a:solidFill>
              </a:rPr>
              <a:t> Risk </a:t>
            </a:r>
            <a:r>
              <a:rPr lang="en-US" dirty="0" err="1">
                <a:solidFill>
                  <a:srgbClr val="C00000"/>
                </a:solidFill>
              </a:rPr>
              <a:t>Tabanlı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Ödenek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Girişi</a:t>
            </a:r>
            <a:r>
              <a:rPr lang="en-US" dirty="0"/>
              <a:t>” </a:t>
            </a:r>
            <a:r>
              <a:rPr lang="en-US" dirty="0" err="1"/>
              <a:t>ekranı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girişine</a:t>
            </a:r>
            <a:r>
              <a:rPr lang="en-US" dirty="0"/>
              <a:t> </a:t>
            </a:r>
            <a:r>
              <a:rPr lang="en-US" dirty="0" err="1"/>
              <a:t>açılmıştır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None/>
            </a:pPr>
            <a:r>
              <a:rPr lang="tr-TR" sz="3600" b="1" dirty="0" smtClean="0">
                <a:solidFill>
                  <a:schemeClr val="bg1"/>
                </a:solidFill>
              </a:rPr>
              <a:t>MALİ İHTİYAÇLARIN YÖNETİMİ</a:t>
            </a:r>
          </a:p>
        </p:txBody>
      </p:sp>
      <p:pic>
        <p:nvPicPr>
          <p:cNvPr id="17410" name="Picture 2" descr="mebbis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437112"/>
            <a:ext cx="4032448" cy="2127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206" t="11413" r="4645" b="7151"/>
          <a:stretch>
            <a:fillRect/>
          </a:stretch>
        </p:blipFill>
        <p:spPr bwMode="auto">
          <a:xfrm>
            <a:off x="250504" y="2699455"/>
            <a:ext cx="8641976" cy="415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None/>
            </a:pPr>
            <a:r>
              <a:rPr lang="tr-TR" sz="3600" b="1" dirty="0" smtClean="0">
                <a:solidFill>
                  <a:schemeClr val="bg1"/>
                </a:solidFill>
              </a:rPr>
              <a:t>MALİ İHTİYAÇLARIN YÖNETİMİ</a:t>
            </a:r>
          </a:p>
          <a:p>
            <a:pPr algn="ctr">
              <a:buNone/>
            </a:pPr>
            <a:r>
              <a:rPr lang="tr-TR" sz="2700" b="1" dirty="0" smtClean="0">
                <a:solidFill>
                  <a:schemeClr val="bg1"/>
                </a:solidFill>
              </a:rPr>
              <a:t>2018/7 </a:t>
            </a:r>
            <a:r>
              <a:rPr lang="tr-TR" sz="2700" b="1" dirty="0" err="1" smtClean="0">
                <a:solidFill>
                  <a:schemeClr val="bg1"/>
                </a:solidFill>
              </a:rPr>
              <a:t>nolu</a:t>
            </a:r>
            <a:r>
              <a:rPr lang="tr-TR" sz="2700" b="1" dirty="0" smtClean="0">
                <a:solidFill>
                  <a:schemeClr val="bg1"/>
                </a:solidFill>
              </a:rPr>
              <a:t> genelge doğrultusunda yapılacak işlemler</a:t>
            </a:r>
          </a:p>
        </p:txBody>
      </p:sp>
      <p:sp>
        <p:nvSpPr>
          <p:cNvPr id="6" name="5 Dikdörtgen"/>
          <p:cNvSpPr/>
          <p:nvPr/>
        </p:nvSpPr>
        <p:spPr>
          <a:xfrm>
            <a:off x="395536" y="1484784"/>
            <a:ext cx="8388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buFont typeface="Arial" pitchFamily="34" charset="0"/>
              <a:buChar char="•"/>
            </a:pPr>
            <a:r>
              <a:rPr lang="en-US" sz="2400" dirty="0" err="1" smtClean="0"/>
              <a:t>Risklerin</a:t>
            </a:r>
            <a:r>
              <a:rPr lang="en-US" sz="2400" dirty="0" smtClean="0"/>
              <a:t> </a:t>
            </a:r>
            <a:r>
              <a:rPr lang="en-US" sz="2400" dirty="0" err="1"/>
              <a:t>giderilmesi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ön</a:t>
            </a:r>
            <a:r>
              <a:rPr lang="en-US" sz="2400" dirty="0"/>
              <a:t> </a:t>
            </a:r>
            <a:r>
              <a:rPr lang="en-US" sz="2400" dirty="0" err="1"/>
              <a:t>görülen</a:t>
            </a:r>
            <a:r>
              <a:rPr lang="en-US" sz="2400" dirty="0"/>
              <a:t> </a:t>
            </a:r>
            <a:r>
              <a:rPr lang="en-US" sz="2400" dirty="0" err="1"/>
              <a:t>makul</a:t>
            </a:r>
            <a:r>
              <a:rPr lang="en-US" sz="2400" dirty="0"/>
              <a:t> </a:t>
            </a:r>
            <a:r>
              <a:rPr lang="en-US" sz="2400" dirty="0" err="1"/>
              <a:t>süre</a:t>
            </a:r>
            <a:r>
              <a:rPr lang="en-US" sz="2400" dirty="0"/>
              <a:t> (</a:t>
            </a:r>
            <a:r>
              <a:rPr lang="en-US" sz="2400" dirty="0" err="1"/>
              <a:t>termin</a:t>
            </a:r>
            <a:r>
              <a:rPr lang="en-US" sz="2400" dirty="0"/>
              <a:t> </a:t>
            </a:r>
            <a:r>
              <a:rPr lang="en-US" sz="2400" dirty="0" err="1"/>
              <a:t>süresi</a:t>
            </a:r>
            <a:r>
              <a:rPr lang="en-US" sz="2400" dirty="0"/>
              <a:t>) </a:t>
            </a:r>
            <a:r>
              <a:rPr lang="en-US" sz="2400" dirty="0" err="1"/>
              <a:t>ve</a:t>
            </a:r>
            <a:r>
              <a:rPr lang="en-US" sz="2400" dirty="0"/>
              <a:t> risk </a:t>
            </a:r>
            <a:r>
              <a:rPr lang="en-US" sz="2400" dirty="0" err="1"/>
              <a:t>sorumlu</a:t>
            </a:r>
            <a:r>
              <a:rPr lang="en-US" sz="2400" dirty="0"/>
              <a:t> </a:t>
            </a:r>
            <a:r>
              <a:rPr lang="en-US" sz="2400" dirty="0" err="1"/>
              <a:t>kişilerine</a:t>
            </a:r>
            <a:r>
              <a:rPr lang="en-US" sz="2400" dirty="0"/>
              <a:t> </a:t>
            </a:r>
            <a:r>
              <a:rPr lang="en-US" sz="2400" dirty="0" err="1"/>
              <a:t>ait</a:t>
            </a:r>
            <a:r>
              <a:rPr lang="en-US" sz="2400" dirty="0"/>
              <a:t> </a:t>
            </a:r>
            <a:r>
              <a:rPr lang="en-US" sz="2400" dirty="0" err="1"/>
              <a:t>kayıtların</a:t>
            </a:r>
            <a:r>
              <a:rPr lang="en-US" sz="2400" dirty="0"/>
              <a:t> </a:t>
            </a:r>
            <a:r>
              <a:rPr lang="en-US" sz="2400" dirty="0" err="1"/>
              <a:t>sürekli</a:t>
            </a:r>
            <a:r>
              <a:rPr lang="en-US" sz="2400" dirty="0"/>
              <a:t> </a:t>
            </a:r>
            <a:r>
              <a:rPr lang="en-US" sz="2400" dirty="0" err="1"/>
              <a:t>takibinin</a:t>
            </a:r>
            <a:r>
              <a:rPr lang="en-US" sz="2400" dirty="0"/>
              <a:t> </a:t>
            </a:r>
            <a:r>
              <a:rPr lang="en-US" sz="2400" dirty="0" err="1"/>
              <a:t>yapılarak</a:t>
            </a:r>
            <a:r>
              <a:rPr lang="en-US" sz="2400" dirty="0"/>
              <a:t> </a:t>
            </a:r>
            <a:r>
              <a:rPr lang="en-US" sz="2400" dirty="0" err="1"/>
              <a:t>güncel</a:t>
            </a:r>
            <a:r>
              <a:rPr lang="en-US" sz="2400" dirty="0"/>
              <a:t> </a:t>
            </a:r>
            <a:r>
              <a:rPr lang="en-US" sz="2400" dirty="0" err="1"/>
              <a:t>tutulması</a:t>
            </a:r>
            <a:r>
              <a:rPr lang="en-US" sz="2400" dirty="0"/>
              <a:t>,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None/>
            </a:pPr>
            <a:r>
              <a:rPr lang="tr-TR" sz="3600" b="1" dirty="0" smtClean="0">
                <a:solidFill>
                  <a:schemeClr val="bg1"/>
                </a:solidFill>
              </a:rPr>
              <a:t>MALİ İHTİYAÇLARIN YÖNETİMİ</a:t>
            </a:r>
          </a:p>
          <a:p>
            <a:pPr algn="ctr"/>
            <a:r>
              <a:rPr lang="tr-TR" sz="2700" b="1" dirty="0" smtClean="0">
                <a:solidFill>
                  <a:schemeClr val="bg1"/>
                </a:solidFill>
              </a:rPr>
              <a:t>2018/7 </a:t>
            </a:r>
            <a:r>
              <a:rPr lang="tr-TR" sz="2700" b="1" dirty="0" err="1" smtClean="0">
                <a:solidFill>
                  <a:schemeClr val="bg1"/>
                </a:solidFill>
              </a:rPr>
              <a:t>nolu</a:t>
            </a:r>
            <a:r>
              <a:rPr lang="tr-TR" sz="2700" b="1" dirty="0" smtClean="0">
                <a:solidFill>
                  <a:schemeClr val="bg1"/>
                </a:solidFill>
              </a:rPr>
              <a:t> genelge doğrultusunda yapılacak işlemler</a:t>
            </a:r>
          </a:p>
        </p:txBody>
      </p:sp>
      <p:sp>
        <p:nvSpPr>
          <p:cNvPr id="5" name="4 Dikdörtgen"/>
          <p:cNvSpPr/>
          <p:nvPr/>
        </p:nvSpPr>
        <p:spPr>
          <a:xfrm>
            <a:off x="0" y="1340768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200" dirty="0" smtClean="0"/>
              <a:t> </a:t>
            </a:r>
            <a:r>
              <a:rPr lang="en-US" sz="2200" dirty="0" smtClean="0"/>
              <a:t>Risk </a:t>
            </a:r>
            <a:r>
              <a:rPr lang="en-US" sz="2200" dirty="0" err="1"/>
              <a:t>skorlarının</a:t>
            </a:r>
            <a:r>
              <a:rPr lang="en-US" sz="2200" dirty="0"/>
              <a:t>; </a:t>
            </a:r>
            <a:r>
              <a:rPr lang="en-US" sz="2200" dirty="0" err="1"/>
              <a:t>tehlikeli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çok</a:t>
            </a:r>
            <a:r>
              <a:rPr lang="en-US" sz="2200" dirty="0"/>
              <a:t> </a:t>
            </a:r>
            <a:r>
              <a:rPr lang="en-US" sz="2200" dirty="0" err="1"/>
              <a:t>tehlikeli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C00000"/>
                </a:solidFill>
              </a:rPr>
              <a:t>(15 </a:t>
            </a:r>
            <a:r>
              <a:rPr lang="en-US" sz="2200" dirty="0" err="1">
                <a:solidFill>
                  <a:srgbClr val="C00000"/>
                </a:solidFill>
              </a:rPr>
              <a:t>ve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üstü</a:t>
            </a:r>
            <a:r>
              <a:rPr lang="en-US" sz="2200" dirty="0">
                <a:solidFill>
                  <a:srgbClr val="C00000"/>
                </a:solidFill>
              </a:rPr>
              <a:t>) </a:t>
            </a:r>
            <a:r>
              <a:rPr lang="en-US" sz="2200" dirty="0" err="1"/>
              <a:t>olması</a:t>
            </a:r>
            <a:r>
              <a:rPr lang="en-US" sz="2200" dirty="0"/>
              <a:t> </a:t>
            </a:r>
            <a:r>
              <a:rPr lang="en-US" sz="2200" dirty="0" err="1"/>
              <a:t>durumunda</a:t>
            </a:r>
            <a:r>
              <a:rPr lang="en-US" sz="2200" dirty="0"/>
              <a:t> </a:t>
            </a:r>
            <a:r>
              <a:rPr lang="en-US" sz="2200" dirty="0" err="1"/>
              <a:t>riske</a:t>
            </a:r>
            <a:r>
              <a:rPr lang="en-US" sz="2200" dirty="0"/>
              <a:t> </a:t>
            </a:r>
            <a:r>
              <a:rPr lang="en-US" sz="2200" dirty="0" err="1"/>
              <a:t>bağlı</a:t>
            </a:r>
            <a:r>
              <a:rPr lang="en-US" sz="2200" dirty="0"/>
              <a:t> </a:t>
            </a:r>
            <a:r>
              <a:rPr lang="en-US" sz="2200" dirty="0" err="1"/>
              <a:t>ödenek</a:t>
            </a:r>
            <a:r>
              <a:rPr lang="en-US" sz="2200" dirty="0"/>
              <a:t> </a:t>
            </a:r>
            <a:r>
              <a:rPr lang="en-US" sz="2200" dirty="0" err="1"/>
              <a:t>talebi</a:t>
            </a:r>
            <a:r>
              <a:rPr lang="en-US" sz="2200" dirty="0"/>
              <a:t> </a:t>
            </a:r>
            <a:r>
              <a:rPr lang="en-US" sz="2200" dirty="0" err="1"/>
              <a:t>yapılması</a:t>
            </a:r>
            <a:r>
              <a:rPr lang="en-US" sz="2200" dirty="0"/>
              <a:t> </a:t>
            </a:r>
            <a:r>
              <a:rPr lang="en-US" sz="2200" dirty="0" err="1"/>
              <a:t>mümkün</a:t>
            </a:r>
            <a:r>
              <a:rPr lang="en-US" sz="2200" dirty="0"/>
              <a:t> </a:t>
            </a:r>
            <a:r>
              <a:rPr lang="en-US" sz="2200" dirty="0" err="1"/>
              <a:t>olacağından</a:t>
            </a:r>
            <a:r>
              <a:rPr lang="en-US" sz="2200" dirty="0"/>
              <a:t>, </a:t>
            </a:r>
            <a:r>
              <a:rPr lang="en-US" sz="2200" dirty="0" err="1"/>
              <a:t>tehlike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riskler</a:t>
            </a:r>
            <a:r>
              <a:rPr lang="en-US" sz="2200" dirty="0"/>
              <a:t> </a:t>
            </a:r>
            <a:r>
              <a:rPr lang="en-US" sz="2200" dirty="0" err="1"/>
              <a:t>sisteme</a:t>
            </a:r>
            <a:r>
              <a:rPr lang="en-US" sz="2200" dirty="0"/>
              <a:t> </a:t>
            </a:r>
            <a:r>
              <a:rPr lang="en-US" sz="2200" dirty="0" err="1"/>
              <a:t>girilirken</a:t>
            </a:r>
            <a:r>
              <a:rPr lang="en-US" sz="2200" dirty="0"/>
              <a:t>, </a:t>
            </a:r>
            <a:r>
              <a:rPr lang="en-US" sz="2200" u="sng" dirty="0" err="1"/>
              <a:t>ileride</a:t>
            </a:r>
            <a:r>
              <a:rPr lang="en-US" sz="2200" u="sng" dirty="0"/>
              <a:t> </a:t>
            </a:r>
            <a:r>
              <a:rPr lang="en-US" sz="2200" u="sng" dirty="0" err="1"/>
              <a:t>telafisi</a:t>
            </a:r>
            <a:r>
              <a:rPr lang="en-US" sz="2200" u="sng" dirty="0"/>
              <a:t> </a:t>
            </a:r>
            <a:r>
              <a:rPr lang="en-US" sz="2200" u="sng" dirty="0" err="1"/>
              <a:t>mümkün</a:t>
            </a:r>
            <a:r>
              <a:rPr lang="en-US" sz="2200" u="sng" dirty="0"/>
              <a:t> </a:t>
            </a:r>
            <a:r>
              <a:rPr lang="en-US" sz="2200" u="sng" dirty="0" err="1"/>
              <a:t>olmayan</a:t>
            </a:r>
            <a:r>
              <a:rPr lang="en-US" sz="2200" u="sng" dirty="0"/>
              <a:t> </a:t>
            </a:r>
            <a:r>
              <a:rPr lang="en-US" sz="2200" u="sng" dirty="0" err="1"/>
              <a:t>hususlarla</a:t>
            </a:r>
            <a:r>
              <a:rPr lang="en-US" sz="2200" u="sng" dirty="0"/>
              <a:t> </a:t>
            </a:r>
            <a:r>
              <a:rPr lang="en-US" sz="2200" u="sng" dirty="0" err="1"/>
              <a:t>karşılaşılmaması</a:t>
            </a:r>
            <a:r>
              <a:rPr lang="en-US" sz="2200" u="sng" dirty="0"/>
              <a:t> </a:t>
            </a:r>
            <a:r>
              <a:rPr lang="en-US" sz="2200" u="sng" dirty="0" err="1"/>
              <a:t>ve</a:t>
            </a:r>
            <a:r>
              <a:rPr lang="en-US" sz="2200" u="sng" dirty="0"/>
              <a:t> </a:t>
            </a:r>
            <a:r>
              <a:rPr lang="en-US" sz="2200" u="sng" dirty="0" err="1"/>
              <a:t>kamu</a:t>
            </a:r>
            <a:r>
              <a:rPr lang="en-US" sz="2200" u="sng" dirty="0"/>
              <a:t> </a:t>
            </a:r>
            <a:r>
              <a:rPr lang="en-US" sz="2200" u="sng" dirty="0" err="1"/>
              <a:t>zararı</a:t>
            </a:r>
            <a:r>
              <a:rPr lang="en-US" sz="2200" u="sng" dirty="0"/>
              <a:t> </a:t>
            </a:r>
            <a:r>
              <a:rPr lang="en-US" sz="2200" u="sng" dirty="0" err="1"/>
              <a:t>oluşturulmaması</a:t>
            </a:r>
            <a:r>
              <a:rPr lang="en-US" sz="2200" u="sng" dirty="0"/>
              <a:t> </a:t>
            </a:r>
            <a:r>
              <a:rPr lang="en-US" sz="2200" u="sng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gerekli</a:t>
            </a:r>
            <a:r>
              <a:rPr lang="en-US" sz="2200" dirty="0"/>
              <a:t> </a:t>
            </a:r>
            <a:r>
              <a:rPr lang="en-US" sz="2200" dirty="0" err="1"/>
              <a:t>hassasiyetin</a:t>
            </a:r>
            <a:r>
              <a:rPr lang="en-US" sz="2200" dirty="0"/>
              <a:t> </a:t>
            </a:r>
            <a:r>
              <a:rPr lang="en-US" sz="2200" dirty="0" err="1"/>
              <a:t>gösterilmesi</a:t>
            </a:r>
            <a:r>
              <a:rPr lang="en-US" sz="2200" dirty="0"/>
              <a:t>,</a:t>
            </a:r>
            <a:endParaRPr lang="tr-TR" sz="2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803" t="11413" r="3852" b="27767"/>
          <a:stretch>
            <a:fillRect/>
          </a:stretch>
        </p:blipFill>
        <p:spPr bwMode="auto">
          <a:xfrm>
            <a:off x="323528" y="3212976"/>
            <a:ext cx="8568952" cy="310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Oval"/>
          <p:cNvSpPr/>
          <p:nvPr/>
        </p:nvSpPr>
        <p:spPr>
          <a:xfrm>
            <a:off x="6372200" y="3356992"/>
            <a:ext cx="432048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None/>
            </a:pPr>
            <a:r>
              <a:rPr lang="tr-TR" sz="3600" b="1" dirty="0" smtClean="0">
                <a:solidFill>
                  <a:schemeClr val="bg1"/>
                </a:solidFill>
              </a:rPr>
              <a:t>MALİ İHTİYAÇLARIN YÖNETİMİ</a:t>
            </a:r>
          </a:p>
          <a:p>
            <a:pPr algn="ctr"/>
            <a:r>
              <a:rPr lang="tr-TR" sz="2700" b="1" dirty="0" smtClean="0">
                <a:solidFill>
                  <a:schemeClr val="bg1"/>
                </a:solidFill>
              </a:rPr>
              <a:t>2018/7 </a:t>
            </a:r>
            <a:r>
              <a:rPr lang="tr-TR" sz="2700" b="1" dirty="0" err="1" smtClean="0">
                <a:solidFill>
                  <a:schemeClr val="bg1"/>
                </a:solidFill>
              </a:rPr>
              <a:t>nolu</a:t>
            </a:r>
            <a:r>
              <a:rPr lang="tr-TR" sz="2700" b="1" dirty="0" smtClean="0">
                <a:solidFill>
                  <a:schemeClr val="bg1"/>
                </a:solidFill>
              </a:rPr>
              <a:t> genelge doğrultusunda yapılacak işlemler</a:t>
            </a:r>
          </a:p>
        </p:txBody>
      </p:sp>
      <p:sp>
        <p:nvSpPr>
          <p:cNvPr id="6" name="5 Dikdörtgen"/>
          <p:cNvSpPr/>
          <p:nvPr/>
        </p:nvSpPr>
        <p:spPr>
          <a:xfrm>
            <a:off x="0" y="1340768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sz="2200" dirty="0" smtClean="0"/>
              <a:t>Kurum Risk Tabanlı Ödenek Girişi sekmesinde açılacak olan alanda</a:t>
            </a:r>
          </a:p>
          <a:p>
            <a:pPr lvl="0" fontAlgn="base"/>
            <a:r>
              <a:rPr lang="en-US" sz="2200" dirty="0" err="1" smtClean="0"/>
              <a:t>İşveren</a:t>
            </a:r>
            <a:r>
              <a:rPr lang="en-US" sz="2200" dirty="0" smtClean="0"/>
              <a:t>/</a:t>
            </a:r>
            <a:r>
              <a:rPr lang="en-US" sz="2200" dirty="0" err="1" smtClean="0"/>
              <a:t>işveren</a:t>
            </a:r>
            <a:r>
              <a:rPr lang="en-US" sz="2200" dirty="0" smtClean="0"/>
              <a:t> </a:t>
            </a:r>
            <a:r>
              <a:rPr lang="en-US" sz="2200" dirty="0" err="1"/>
              <a:t>vekili</a:t>
            </a:r>
            <a:r>
              <a:rPr lang="en-US" sz="2200" dirty="0"/>
              <a:t> </a:t>
            </a:r>
            <a:r>
              <a:rPr lang="en-US" sz="2200" dirty="0" err="1"/>
              <a:t>tarafından</a:t>
            </a:r>
            <a:r>
              <a:rPr lang="en-US" sz="2200" dirty="0"/>
              <a:t>, </a:t>
            </a:r>
            <a:r>
              <a:rPr lang="en-US" sz="2200" dirty="0" err="1"/>
              <a:t>okul</a:t>
            </a:r>
            <a:r>
              <a:rPr lang="en-US" sz="2200" dirty="0"/>
              <a:t>/</a:t>
            </a:r>
            <a:r>
              <a:rPr lang="en-US" sz="2200" dirty="0" err="1"/>
              <a:t>kurumdaki</a:t>
            </a:r>
            <a:r>
              <a:rPr lang="en-US" sz="2200" dirty="0"/>
              <a:t> </a:t>
            </a:r>
            <a:r>
              <a:rPr lang="en-US" sz="2200" dirty="0" err="1"/>
              <a:t>risklerden</a:t>
            </a:r>
            <a:r>
              <a:rPr lang="en-US" sz="2200" dirty="0"/>
              <a:t> </a:t>
            </a:r>
            <a:r>
              <a:rPr lang="en-US" sz="2200" dirty="0" err="1"/>
              <a:t>kaynaklı</a:t>
            </a:r>
            <a:r>
              <a:rPr lang="en-US" sz="2200" dirty="0"/>
              <a:t> </a:t>
            </a:r>
            <a:r>
              <a:rPr lang="en-US" sz="2200" dirty="0" err="1"/>
              <a:t>mali</a:t>
            </a:r>
            <a:r>
              <a:rPr lang="en-US" sz="2200" dirty="0"/>
              <a:t> </a:t>
            </a:r>
            <a:r>
              <a:rPr lang="en-US" sz="2200" dirty="0" err="1"/>
              <a:t>ihtiyaçların</a:t>
            </a:r>
            <a:r>
              <a:rPr lang="en-US" sz="2200" dirty="0"/>
              <a:t> </a:t>
            </a:r>
            <a:r>
              <a:rPr lang="en-US" sz="2200" dirty="0" err="1"/>
              <a:t>belirlenmesinde</a:t>
            </a:r>
            <a:r>
              <a:rPr lang="en-US" sz="2200" dirty="0"/>
              <a:t>, </a:t>
            </a:r>
            <a:r>
              <a:rPr lang="en-US" sz="2200" dirty="0" err="1"/>
              <a:t>muhtemel</a:t>
            </a:r>
            <a:r>
              <a:rPr lang="en-US" sz="2200" dirty="0"/>
              <a:t> </a:t>
            </a:r>
            <a:r>
              <a:rPr lang="en-US" sz="2200" dirty="0" err="1"/>
              <a:t>harcamanın</a:t>
            </a:r>
            <a:r>
              <a:rPr lang="en-US" sz="2200" dirty="0"/>
              <a:t> </a:t>
            </a:r>
            <a:r>
              <a:rPr lang="en-US" sz="2200" dirty="0" err="1"/>
              <a:t>sınıflandırmasında</a:t>
            </a:r>
            <a:r>
              <a:rPr lang="en-US" sz="2200" dirty="0"/>
              <a:t> </a:t>
            </a:r>
            <a:r>
              <a:rPr lang="en-US" sz="2200" dirty="0" err="1"/>
              <a:t>kullanılan</a:t>
            </a:r>
            <a:r>
              <a:rPr lang="en-US" sz="2200" dirty="0"/>
              <a:t> </a:t>
            </a:r>
            <a:r>
              <a:rPr lang="en-US" sz="2200" u="sng" dirty="0" err="1"/>
              <a:t>ekonomik</a:t>
            </a:r>
            <a:r>
              <a:rPr lang="en-US" sz="2200" u="sng" dirty="0"/>
              <a:t> </a:t>
            </a:r>
            <a:r>
              <a:rPr lang="en-US" sz="2200" u="sng" dirty="0" err="1"/>
              <a:t>kodlara</a:t>
            </a:r>
            <a:r>
              <a:rPr lang="en-US" sz="2200" u="sng" dirty="0"/>
              <a:t> </a:t>
            </a:r>
            <a:r>
              <a:rPr lang="en-US" sz="2200" u="sng" dirty="0" err="1"/>
              <a:t>uygun</a:t>
            </a:r>
            <a:r>
              <a:rPr lang="en-US" sz="2200" u="sng" dirty="0"/>
              <a:t> </a:t>
            </a:r>
            <a:r>
              <a:rPr lang="en-US" sz="2200" u="sng" dirty="0" err="1"/>
              <a:t>ödenek</a:t>
            </a:r>
            <a:r>
              <a:rPr lang="en-US" sz="2200" u="sng" dirty="0"/>
              <a:t> </a:t>
            </a:r>
            <a:r>
              <a:rPr lang="en-US" sz="2200" u="sng" dirty="0" err="1"/>
              <a:t>taleplerinin</a:t>
            </a:r>
            <a:r>
              <a:rPr lang="en-US" sz="2200" u="sng" dirty="0"/>
              <a:t> </a:t>
            </a:r>
            <a:r>
              <a:rPr lang="en-US" sz="2200" u="sng" dirty="0" err="1"/>
              <a:t>yapılması</a:t>
            </a:r>
            <a:r>
              <a:rPr lang="en-US" sz="2200" dirty="0"/>
              <a:t>,</a:t>
            </a:r>
            <a:endParaRPr lang="tr-TR" sz="2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t="14449" r="1889" b="16638"/>
          <a:stretch>
            <a:fillRect/>
          </a:stretch>
        </p:blipFill>
        <p:spPr bwMode="auto">
          <a:xfrm>
            <a:off x="179512" y="3212976"/>
            <a:ext cx="8784976" cy="346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Oval"/>
          <p:cNvSpPr/>
          <p:nvPr/>
        </p:nvSpPr>
        <p:spPr>
          <a:xfrm>
            <a:off x="0" y="5661248"/>
            <a:ext cx="1835696" cy="6480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Oval"/>
          <p:cNvSpPr/>
          <p:nvPr/>
        </p:nvSpPr>
        <p:spPr>
          <a:xfrm>
            <a:off x="4716016" y="4509120"/>
            <a:ext cx="3456384" cy="12241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None/>
            </a:pPr>
            <a:r>
              <a:rPr lang="tr-TR" sz="3600" b="1" dirty="0" smtClean="0">
                <a:solidFill>
                  <a:schemeClr val="bg1"/>
                </a:solidFill>
              </a:rPr>
              <a:t>MALİ İHTİYAÇLARIN YÖNETİMİ</a:t>
            </a:r>
          </a:p>
          <a:p>
            <a:pPr algn="ctr"/>
            <a:r>
              <a:rPr lang="tr-TR" sz="2700" b="1" dirty="0" smtClean="0">
                <a:solidFill>
                  <a:schemeClr val="bg1"/>
                </a:solidFill>
              </a:rPr>
              <a:t>2018/7 </a:t>
            </a:r>
            <a:r>
              <a:rPr lang="tr-TR" sz="2700" b="1" dirty="0" err="1" smtClean="0">
                <a:solidFill>
                  <a:schemeClr val="bg1"/>
                </a:solidFill>
              </a:rPr>
              <a:t>nolu</a:t>
            </a:r>
            <a:r>
              <a:rPr lang="tr-TR" sz="2700" b="1" dirty="0" smtClean="0">
                <a:solidFill>
                  <a:schemeClr val="bg1"/>
                </a:solidFill>
              </a:rPr>
              <a:t> genelge doğrultusunda yapılacak işlemler</a:t>
            </a:r>
          </a:p>
        </p:txBody>
      </p:sp>
      <p:sp>
        <p:nvSpPr>
          <p:cNvPr id="6" name="5 Dikdörtgen"/>
          <p:cNvSpPr/>
          <p:nvPr/>
        </p:nvSpPr>
        <p:spPr>
          <a:xfrm>
            <a:off x="323528" y="1412776"/>
            <a:ext cx="88204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200" dirty="0" smtClean="0"/>
              <a:t> </a:t>
            </a:r>
            <a:r>
              <a:rPr lang="en-US" sz="2200" dirty="0" err="1" smtClean="0"/>
              <a:t>işveren</a:t>
            </a:r>
            <a:r>
              <a:rPr lang="en-US" sz="2200" dirty="0" smtClean="0"/>
              <a:t>/</a:t>
            </a:r>
            <a:r>
              <a:rPr lang="en-US" sz="2200" dirty="0" err="1" smtClean="0"/>
              <a:t>işveren</a:t>
            </a:r>
            <a:r>
              <a:rPr lang="en-US" sz="2200" dirty="0" smtClean="0"/>
              <a:t> </a:t>
            </a:r>
            <a:r>
              <a:rPr lang="en-US" sz="2200" dirty="0" err="1"/>
              <a:t>vekili</a:t>
            </a:r>
            <a:r>
              <a:rPr lang="en-US" sz="2200" dirty="0"/>
              <a:t> </a:t>
            </a:r>
            <a:r>
              <a:rPr lang="en-US" sz="2200" dirty="0" err="1"/>
              <a:t>tarafından</a:t>
            </a:r>
            <a:r>
              <a:rPr lang="en-US" sz="2200" dirty="0"/>
              <a:t>, </a:t>
            </a:r>
            <a:r>
              <a:rPr lang="en-US" sz="2200" u="sng" dirty="0" err="1"/>
              <a:t>talep</a:t>
            </a:r>
            <a:r>
              <a:rPr lang="en-US" sz="2200" u="sng" dirty="0"/>
              <a:t> </a:t>
            </a:r>
            <a:r>
              <a:rPr lang="en-US" sz="2200" u="sng" dirty="0" err="1"/>
              <a:t>edilen</a:t>
            </a:r>
            <a:r>
              <a:rPr lang="en-US" sz="2200" u="sng" dirty="0"/>
              <a:t> </a:t>
            </a:r>
            <a:r>
              <a:rPr lang="en-US" sz="2200" u="sng" dirty="0" err="1"/>
              <a:t>ödeneğin</a:t>
            </a:r>
            <a:r>
              <a:rPr lang="en-US" sz="2200" u="sng" dirty="0"/>
              <a:t> </a:t>
            </a:r>
            <a:r>
              <a:rPr lang="en-US" sz="2200" u="sng" dirty="0" err="1"/>
              <a:t>maliyet</a:t>
            </a:r>
            <a:r>
              <a:rPr lang="en-US" sz="2200" u="sng" dirty="0"/>
              <a:t> </a:t>
            </a:r>
            <a:r>
              <a:rPr lang="en-US" sz="2200" u="sng" dirty="0" err="1"/>
              <a:t>analizinin</a:t>
            </a:r>
            <a:r>
              <a:rPr lang="en-US" sz="2200" u="sng" dirty="0"/>
              <a:t> </a:t>
            </a:r>
            <a:r>
              <a:rPr lang="en-US" sz="2200" u="sng" dirty="0" err="1"/>
              <a:t>piyasa</a:t>
            </a:r>
            <a:r>
              <a:rPr lang="en-US" sz="2200" u="sng" dirty="0"/>
              <a:t> </a:t>
            </a:r>
            <a:r>
              <a:rPr lang="en-US" sz="2200" u="sng" dirty="0" err="1"/>
              <a:t>fiyat</a:t>
            </a:r>
            <a:r>
              <a:rPr lang="en-US" sz="2200" u="sng" dirty="0"/>
              <a:t> </a:t>
            </a:r>
            <a:r>
              <a:rPr lang="en-US" sz="2200" u="sng" dirty="0" err="1"/>
              <a:t>araştırmasına</a:t>
            </a:r>
            <a:r>
              <a:rPr lang="en-US" sz="2200" u="sng" dirty="0"/>
              <a:t> </a:t>
            </a:r>
            <a:r>
              <a:rPr lang="en-US" sz="2200" u="sng" dirty="0" err="1"/>
              <a:t>göre</a:t>
            </a:r>
            <a:r>
              <a:rPr lang="en-US" sz="2200" u="sng" dirty="0"/>
              <a:t> </a:t>
            </a:r>
            <a:r>
              <a:rPr lang="en-US" sz="2200" u="sng" dirty="0" err="1"/>
              <a:t>belirlenmesi</a:t>
            </a:r>
            <a:r>
              <a:rPr lang="en-US" sz="2200" u="sng" dirty="0"/>
              <a:t>, en </a:t>
            </a:r>
            <a:r>
              <a:rPr lang="en-US" sz="2200" u="sng" dirty="0" err="1"/>
              <a:t>ekonomik</a:t>
            </a:r>
            <a:r>
              <a:rPr lang="en-US" sz="2200" u="sng" dirty="0"/>
              <a:t> </a:t>
            </a:r>
            <a:r>
              <a:rPr lang="en-US" sz="2200" u="sng" dirty="0" err="1"/>
              <a:t>biçimde</a:t>
            </a:r>
            <a:r>
              <a:rPr lang="en-US" sz="2200" u="sng" dirty="0"/>
              <a:t> </a:t>
            </a:r>
            <a:r>
              <a:rPr lang="en-US" sz="2200" u="sng" dirty="0" err="1"/>
              <a:t>çözümleme</a:t>
            </a:r>
            <a:r>
              <a:rPr lang="en-US" sz="2200" u="sng" dirty="0"/>
              <a:t> </a:t>
            </a:r>
            <a:r>
              <a:rPr lang="en-US" sz="2200" u="sng" dirty="0" err="1"/>
              <a:t>yapılması</a:t>
            </a:r>
            <a:r>
              <a:rPr lang="en-US" sz="2200" dirty="0"/>
              <a:t>, </a:t>
            </a:r>
            <a:r>
              <a:rPr lang="en-US" sz="2200" dirty="0" err="1"/>
              <a:t>herhangi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kamu</a:t>
            </a:r>
            <a:r>
              <a:rPr lang="en-US" sz="2200" dirty="0"/>
              <a:t> </a:t>
            </a:r>
            <a:r>
              <a:rPr lang="en-US" sz="2200" dirty="0" err="1"/>
              <a:t>zararı</a:t>
            </a:r>
            <a:r>
              <a:rPr lang="en-US" sz="2200" dirty="0"/>
              <a:t> </a:t>
            </a:r>
            <a:r>
              <a:rPr lang="en-US" sz="2200" dirty="0" err="1"/>
              <a:t>oluşturmaması</a:t>
            </a:r>
            <a:r>
              <a:rPr lang="en-US" sz="2200" dirty="0"/>
              <a:t>, </a:t>
            </a:r>
            <a:r>
              <a:rPr lang="tr-TR" sz="2200" dirty="0" smtClean="0"/>
              <a:t>yürürlükteki</a:t>
            </a:r>
            <a:r>
              <a:rPr lang="en-US" sz="2200" dirty="0" smtClean="0"/>
              <a:t> </a:t>
            </a:r>
            <a:r>
              <a:rPr lang="en-US" sz="2200" dirty="0" err="1"/>
              <a:t>mevzuat</a:t>
            </a:r>
            <a:r>
              <a:rPr lang="en-US" sz="2200" dirty="0"/>
              <a:t> </a:t>
            </a:r>
            <a:r>
              <a:rPr lang="en-US" sz="2200" dirty="0" err="1"/>
              <a:t>hükümlerine</a:t>
            </a:r>
            <a:r>
              <a:rPr lang="en-US" sz="2200" dirty="0"/>
              <a:t> </a:t>
            </a:r>
            <a:r>
              <a:rPr lang="en-US" sz="2200" dirty="0" err="1"/>
              <a:t>uygun</a:t>
            </a:r>
            <a:r>
              <a:rPr lang="en-US" sz="2200" dirty="0"/>
              <a:t>, can </a:t>
            </a:r>
            <a:r>
              <a:rPr lang="en-US" sz="2200" dirty="0" err="1"/>
              <a:t>ve</a:t>
            </a:r>
            <a:r>
              <a:rPr lang="en-US" sz="2200" dirty="0"/>
              <a:t> mal </a:t>
            </a:r>
            <a:r>
              <a:rPr lang="en-US" sz="2200" dirty="0" err="1"/>
              <a:t>kayıplarının</a:t>
            </a:r>
            <a:r>
              <a:rPr lang="en-US" sz="2200" dirty="0"/>
              <a:t> </a:t>
            </a:r>
            <a:r>
              <a:rPr lang="en-US" sz="2200" dirty="0" err="1"/>
              <a:t>önlenmesini</a:t>
            </a:r>
            <a:r>
              <a:rPr lang="en-US" sz="2200" dirty="0"/>
              <a:t> </a:t>
            </a:r>
            <a:r>
              <a:rPr lang="en-US" sz="2200" dirty="0" err="1"/>
              <a:t>sağlayacak</a:t>
            </a:r>
            <a:r>
              <a:rPr lang="en-US" sz="2200" dirty="0"/>
              <a:t> </a:t>
            </a:r>
            <a:r>
              <a:rPr lang="en-US" sz="2200" dirty="0" err="1"/>
              <a:t>şekilde</a:t>
            </a:r>
            <a:r>
              <a:rPr lang="en-US" sz="2200" dirty="0"/>
              <a:t> </a:t>
            </a:r>
            <a:r>
              <a:rPr lang="en-US" sz="2200" dirty="0" err="1"/>
              <a:t>ödenek</a:t>
            </a:r>
            <a:r>
              <a:rPr lang="en-US" sz="2200" dirty="0"/>
              <a:t> </a:t>
            </a:r>
            <a:r>
              <a:rPr lang="en-US" sz="2200" dirty="0" err="1"/>
              <a:t>ihtiyacı</a:t>
            </a:r>
            <a:r>
              <a:rPr lang="en-US" sz="2200" dirty="0"/>
              <a:t> </a:t>
            </a:r>
            <a:r>
              <a:rPr lang="en-US" sz="2200" dirty="0" err="1"/>
              <a:t>verilerinin</a:t>
            </a:r>
            <a:r>
              <a:rPr lang="en-US" sz="2200" dirty="0"/>
              <a:t> </a:t>
            </a:r>
            <a:r>
              <a:rPr lang="en-US" sz="2200" dirty="0" err="1"/>
              <a:t>sisteme</a:t>
            </a:r>
            <a:r>
              <a:rPr lang="en-US" sz="2200" dirty="0"/>
              <a:t> </a:t>
            </a:r>
            <a:r>
              <a:rPr lang="en-US" sz="2200" dirty="0" err="1" smtClean="0"/>
              <a:t>girilmesi</a:t>
            </a:r>
            <a:endParaRPr lang="tr-TR" sz="2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t="12422" r="2876" b="19659"/>
          <a:stretch>
            <a:fillRect/>
          </a:stretch>
        </p:blipFill>
        <p:spPr bwMode="auto">
          <a:xfrm>
            <a:off x="0" y="3262904"/>
            <a:ext cx="9144000" cy="359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Oval"/>
          <p:cNvSpPr/>
          <p:nvPr/>
        </p:nvSpPr>
        <p:spPr>
          <a:xfrm>
            <a:off x="4283968" y="4797152"/>
            <a:ext cx="1368152" cy="6480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5436096" y="616530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ÖNEM ARZ ETMEKTEDİR</a:t>
            </a:r>
            <a:endParaRPr lang="tr-T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335</Words>
  <Application>Microsoft Office PowerPoint</Application>
  <PresentationFormat>Ekran Gösterisi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Company>C@NgO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</dc:creator>
  <cp:lastModifiedBy>Progressive</cp:lastModifiedBy>
  <cp:revision>11</cp:revision>
  <dcterms:created xsi:type="dcterms:W3CDTF">2018-03-07T09:24:59Z</dcterms:created>
  <dcterms:modified xsi:type="dcterms:W3CDTF">2018-04-06T08:19:07Z</dcterms:modified>
</cp:coreProperties>
</file>