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78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80" r:id="rId24"/>
    <p:sldId id="277" r:id="rId25"/>
    <p:sldId id="281" r:id="rId26"/>
    <p:sldId id="282" r:id="rId27"/>
    <p:sldId id="283" r:id="rId28"/>
    <p:sldId id="284" r:id="rId29"/>
    <p:sldId id="289" r:id="rId30"/>
    <p:sldId id="285" r:id="rId31"/>
    <p:sldId id="287" r:id="rId32"/>
    <p:sldId id="288" r:id="rId33"/>
    <p:sldId id="286" r:id="rId3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23720DD-5B6D-40BF-8493-A6B52D484E6B}" type="datetimeFigureOut">
              <a:rPr lang="tr-TR" smtClean="0"/>
              <a:t>18.02.2019</a:t>
            </a:fld>
            <a:endParaRPr lang="tr-T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18.02.2019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18.02.2019</a:t>
            </a:fld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18.02.2019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716016" y="3645024"/>
            <a:ext cx="3313355" cy="170216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OKULDA SAĞLIĞIN KORUNMASI VE GELİŞTİRİLMESİ </a:t>
            </a:r>
            <a:r>
              <a:rPr lang="tr-TR" b="1" dirty="0" smtClean="0"/>
              <a:t>PROGRAMI</a:t>
            </a:r>
            <a:endParaRPr lang="tr-TR" b="1" dirty="0"/>
          </a:p>
        </p:txBody>
      </p:sp>
      <p:pic>
        <p:nvPicPr>
          <p:cNvPr id="1026" name="Picture 2" descr="C:\Users\MuratAKBULUT\Desktop\is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4506287" cy="129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76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C:\Users\MuratAKBULUT\Desktop\3c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81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 </a:t>
            </a:r>
            <a:r>
              <a:rPr lang="tr-TR" dirty="0" smtClean="0"/>
              <a:t>Okul Sağlığı Yönetim Ekibi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B)</a:t>
            </a:r>
            <a:r>
              <a:rPr lang="tr-TR" dirty="0"/>
              <a:t> Okulun, bir idareci, bir öğretmen, bir öğrenci, bir okul aile birliği üyesinden </a:t>
            </a:r>
            <a:r>
              <a:rPr lang="tr-TR" dirty="0" smtClean="0"/>
              <a:t>oluşan </a:t>
            </a:r>
            <a:r>
              <a:rPr lang="tr-TR" dirty="0"/>
              <a:t>Okul Sağlığı Yönetim Ekibi olmalıdır. Okulda bulunduğu takdirde sağlık </a:t>
            </a:r>
            <a:r>
              <a:rPr lang="tr-TR" dirty="0" smtClean="0"/>
              <a:t>çalışanı </a:t>
            </a:r>
            <a:r>
              <a:rPr lang="tr-TR" dirty="0"/>
              <a:t>ve rehber öğretmen ekibin doğal </a:t>
            </a:r>
            <a:r>
              <a:rPr lang="tr-TR" dirty="0" smtClean="0"/>
              <a:t>üyesidir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121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 descr="C:\Users\MuratAKBULUT\Desktop\ekip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2" y="1772816"/>
            <a:ext cx="899529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62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</a:t>
            </a:r>
            <a:r>
              <a:rPr lang="tr-TR" dirty="0" smtClean="0"/>
              <a:t> Okul Sağlığı Planı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C) Okulun</a:t>
            </a:r>
            <a:r>
              <a:rPr lang="tr-TR" dirty="0"/>
              <a:t>, okul sağlığını </a:t>
            </a:r>
            <a:r>
              <a:rPr lang="tr-TR" dirty="0" smtClean="0"/>
              <a:t>geliştirmek </a:t>
            </a:r>
            <a:r>
              <a:rPr lang="tr-TR" dirty="0"/>
              <a:t>için </a:t>
            </a:r>
            <a:r>
              <a:rPr lang="tr-TR" dirty="0" smtClean="0"/>
              <a:t>hazırlanmış </a:t>
            </a:r>
            <a:r>
              <a:rPr lang="tr-TR" dirty="0"/>
              <a:t>okula özgü “Okul Sağlığı Planı” (Ek- 2b) olacaktır. Bu planda; okul sağlığı kapsamında yapılacak tüm </a:t>
            </a:r>
            <a:r>
              <a:rPr lang="tr-TR" dirty="0" smtClean="0"/>
              <a:t>çalışmaların </a:t>
            </a:r>
            <a:r>
              <a:rPr lang="tr-TR" dirty="0"/>
              <a:t>amaç ve hedefleri belirlenecek ve bu amaç ve hedeflere yönelik etkinlikler hazırlanacaktır.</a:t>
            </a:r>
          </a:p>
        </p:txBody>
      </p:sp>
    </p:spTree>
    <p:extLst>
      <p:ext uri="{BB962C8B-B14F-4D97-AF65-F5344CB8AC3E}">
        <p14:creationId xmlns:p14="http://schemas.microsoft.com/office/powerpoint/2010/main" val="230508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 descr="C:\Users\MuratAKBULUT\Desktop\pla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75" y="0"/>
            <a:ext cx="92804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59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Öğrenci Muayene/İzlem Bildirim Formu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3" indent="-274320"/>
            <a:r>
              <a:rPr lang="tr-TR" dirty="0" smtClean="0"/>
              <a:t>D) </a:t>
            </a:r>
            <a:r>
              <a:rPr lang="tr-TR" dirty="0"/>
              <a:t>Öğrencilerin aile hekimleri tarafından periyodik muayene ve izlemlerinin yapılması sağlanmalı, aile hekimliği birimlerinden okula iletilen ve muayenenin yapıldığını gösteren Form-1 okulda saklanmalı, kayıt altına alınmalıdır. Öğrenci izlemleri, </a:t>
            </a:r>
            <a:r>
              <a:rPr lang="tr-TR" dirty="0" smtClean="0"/>
              <a:t>yaşa </a:t>
            </a:r>
            <a:r>
              <a:rPr lang="tr-TR" dirty="0"/>
              <a:t>özel çocuk- ergen izlemi olarak değerlendirilmeli ve izlem yıl içinde öğrenci ve ailenin </a:t>
            </a:r>
            <a:r>
              <a:rPr lang="tr-TR" dirty="0" smtClean="0"/>
              <a:t>uygun </a:t>
            </a:r>
            <a:r>
              <a:rPr lang="tr-TR" dirty="0"/>
              <a:t>oldukları   bir   zamanda   </a:t>
            </a:r>
            <a:r>
              <a:rPr lang="tr-TR" dirty="0" smtClean="0"/>
              <a:t>gerçekleştirilebilmelidir</a:t>
            </a:r>
            <a:r>
              <a:rPr lang="tr-TR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025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 descr="C:\Users\MuratAKBULUT\Desktop\muayen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27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492" y="836712"/>
            <a:ext cx="6777317" cy="4995917"/>
          </a:xfrm>
        </p:spPr>
        <p:txBody>
          <a:bodyPr/>
          <a:lstStyle/>
          <a:p>
            <a:pPr marL="342900" lvl="3" indent="-274320"/>
            <a:endParaRPr lang="tr-TR" dirty="0" smtClean="0"/>
          </a:p>
          <a:p>
            <a:pPr marL="342900" lvl="3" indent="-274320"/>
            <a:endParaRPr lang="tr-TR" dirty="0"/>
          </a:p>
          <a:p>
            <a:pPr marL="342900" lvl="3" indent="-274320"/>
            <a:r>
              <a:rPr lang="tr-TR" dirty="0" smtClean="0"/>
              <a:t>E) Okul </a:t>
            </a:r>
            <a:r>
              <a:rPr lang="tr-TR" dirty="0"/>
              <a:t>yönetimi, değerlendirme öncesinde, yapılan </a:t>
            </a:r>
            <a:r>
              <a:rPr lang="tr-TR" dirty="0" smtClean="0"/>
              <a:t>iş </a:t>
            </a:r>
            <a:r>
              <a:rPr lang="tr-TR" dirty="0"/>
              <a:t>ve </a:t>
            </a:r>
            <a:r>
              <a:rPr lang="tr-TR" dirty="0" smtClean="0"/>
              <a:t>işlemlerle </a:t>
            </a:r>
            <a:r>
              <a:rPr lang="tr-TR" dirty="0"/>
              <a:t>ilgili tüm dokümanları içeren dosyayı hazırlamalıdır. Dosya içerisinde</a:t>
            </a:r>
            <a:r>
              <a:rPr lang="tr-TR" dirty="0" smtClean="0"/>
              <a:t>;</a:t>
            </a:r>
          </a:p>
          <a:p>
            <a:pPr lvl="4"/>
            <a:endParaRPr lang="tr-TR" dirty="0" smtClean="0"/>
          </a:p>
          <a:p>
            <a:pPr lvl="4"/>
            <a:r>
              <a:rPr lang="tr-TR" sz="1800" dirty="0" smtClean="0"/>
              <a:t>Okul </a:t>
            </a:r>
            <a:r>
              <a:rPr lang="tr-TR" sz="1800" dirty="0"/>
              <a:t>Sağlığı Yönetim Ekibi üye listesi (Ek 2a),</a:t>
            </a:r>
          </a:p>
          <a:p>
            <a:pPr lvl="4"/>
            <a:r>
              <a:rPr lang="tr-TR" sz="1800" dirty="0"/>
              <a:t>Okul Sağlığı Planı (Ek 2b),</a:t>
            </a:r>
          </a:p>
          <a:p>
            <a:pPr lvl="4"/>
            <a:r>
              <a:rPr lang="tr-TR" sz="1800" dirty="0"/>
              <a:t>Öğrenci muayene, </a:t>
            </a:r>
            <a:r>
              <a:rPr lang="tr-TR" sz="1800" dirty="0" smtClean="0"/>
              <a:t>aşı </a:t>
            </a:r>
            <a:r>
              <a:rPr lang="tr-TR" sz="1800" dirty="0"/>
              <a:t>ve tarama sonuçlarının sayısal verileri,</a:t>
            </a:r>
          </a:p>
          <a:p>
            <a:pPr lvl="4"/>
            <a:r>
              <a:rPr lang="tr-TR" sz="1800" dirty="0"/>
              <a:t>Rehberlik hizmetleri planı, raporları/kayıtları, sayısal verileri,</a:t>
            </a:r>
          </a:p>
          <a:p>
            <a:pPr lvl="4"/>
            <a:r>
              <a:rPr lang="tr-TR" sz="1800" dirty="0"/>
              <a:t>Sağlıkla ilgili konularda öğrenci, okul </a:t>
            </a:r>
            <a:r>
              <a:rPr lang="tr-TR" sz="1800" dirty="0" smtClean="0"/>
              <a:t>çalışanları </a:t>
            </a:r>
            <a:r>
              <a:rPr lang="tr-TR" sz="1800" dirty="0"/>
              <a:t>ve velilere yönelik olarak yapılan eğitimlere ait dokümanlar ve kayıt/katılım formları,</a:t>
            </a:r>
          </a:p>
          <a:p>
            <a:pPr marL="342900" lvl="3" indent="-274320"/>
            <a:endParaRPr lang="tr-TR" sz="16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3734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492" y="1052736"/>
            <a:ext cx="6777317" cy="4779893"/>
          </a:xfrm>
        </p:spPr>
        <p:txBody>
          <a:bodyPr/>
          <a:lstStyle/>
          <a:p>
            <a:pPr lvl="4"/>
            <a:endParaRPr lang="tr-TR" dirty="0" smtClean="0"/>
          </a:p>
          <a:p>
            <a:pPr lvl="4"/>
            <a:endParaRPr lang="tr-TR" dirty="0"/>
          </a:p>
          <a:p>
            <a:pPr lvl="4"/>
            <a:r>
              <a:rPr lang="tr-TR" sz="1800" dirty="0" smtClean="0"/>
              <a:t>Program </a:t>
            </a:r>
            <a:r>
              <a:rPr lang="tr-TR" sz="1800" dirty="0"/>
              <a:t>kapsamında </a:t>
            </a:r>
            <a:r>
              <a:rPr lang="tr-TR" sz="1800" dirty="0" smtClean="0"/>
              <a:t>gerçekleştirilen </a:t>
            </a:r>
            <a:r>
              <a:rPr lang="tr-TR" sz="1800" dirty="0"/>
              <a:t>etkinliklere ait belgeler (fotoğraf, kayıt/katılım formları, </a:t>
            </a:r>
            <a:r>
              <a:rPr lang="tr-TR" sz="1800" dirty="0" smtClean="0"/>
              <a:t>afiş </a:t>
            </a:r>
            <a:r>
              <a:rPr lang="tr-TR" sz="1800" dirty="0"/>
              <a:t>ve </a:t>
            </a:r>
            <a:r>
              <a:rPr lang="tr-TR" sz="1800" dirty="0" smtClean="0"/>
              <a:t>broşür </a:t>
            </a:r>
            <a:r>
              <a:rPr lang="tr-TR" sz="1800" dirty="0"/>
              <a:t>gibi),</a:t>
            </a:r>
          </a:p>
          <a:p>
            <a:pPr lvl="4"/>
            <a:r>
              <a:rPr lang="tr-TR" sz="1800" dirty="0"/>
              <a:t>Kantin, yemekhane, kafeterya, büfe, çay ocağı ve pansiyon vb. </a:t>
            </a:r>
            <a:r>
              <a:rPr lang="tr-TR" sz="1800" dirty="0" smtClean="0"/>
              <a:t>çalışanlarının </a:t>
            </a:r>
            <a:r>
              <a:rPr lang="tr-TR" sz="1800" dirty="0"/>
              <a:t>hijyen eğitimi belgeleri,</a:t>
            </a:r>
          </a:p>
          <a:p>
            <a:pPr lvl="4"/>
            <a:r>
              <a:rPr lang="tr-TR" sz="1800" dirty="0"/>
              <a:t>Okul tarafından, yemekhane, kantin, kafeterya, büfe, çay ocağı ve gıda depolarının “Okul Kantinlerinde Satılacak Gıdalar ve Eğitim Kurumlarındaki Gıda </a:t>
            </a:r>
            <a:r>
              <a:rPr lang="tr-TR" sz="1800" dirty="0" smtClean="0"/>
              <a:t>İşletmelerinin </a:t>
            </a:r>
            <a:r>
              <a:rPr lang="tr-TR" sz="1800" dirty="0"/>
              <a:t>Hijyen Yönünden Denetlenmesi Genelgesi” eklerinde yer alan Kontrol ve Denetim Formu” ile en az ayda bir kez denetlendiğine dair belgeler,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8022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/>
            <a:r>
              <a:rPr lang="tr-TR" sz="1800" dirty="0"/>
              <a:t>Personel ilkyardım sertifikaları,</a:t>
            </a:r>
          </a:p>
          <a:p>
            <a:pPr lvl="4"/>
            <a:r>
              <a:rPr lang="tr-TR" sz="1800" dirty="0"/>
              <a:t>Varsa Beslenme Dostu Okul ve/veya Beyaz </a:t>
            </a:r>
            <a:r>
              <a:rPr lang="tr-TR" sz="1800" dirty="0" smtClean="0"/>
              <a:t>Bayrak </a:t>
            </a:r>
            <a:r>
              <a:rPr lang="tr-TR" sz="1800" dirty="0"/>
              <a:t>sertifikalarının birer örneği yer almalıdır</a:t>
            </a:r>
            <a:r>
              <a:rPr lang="tr-TR" sz="1800" dirty="0" smtClean="0"/>
              <a:t>.</a:t>
            </a:r>
          </a:p>
          <a:p>
            <a:pPr lvl="4"/>
            <a:endParaRPr lang="tr-TR" sz="1800" dirty="0"/>
          </a:p>
          <a:p>
            <a:pPr lvl="4"/>
            <a:endParaRPr lang="tr-TR" sz="1800" dirty="0"/>
          </a:p>
          <a:p>
            <a:r>
              <a:rPr lang="tr-TR" sz="1800" dirty="0"/>
              <a:t>Değerlendirme öncesi okul yönetimi tarafından dosya </a:t>
            </a:r>
            <a:r>
              <a:rPr lang="tr-TR" sz="1800" dirty="0" smtClean="0"/>
              <a:t>tamamlanmış </a:t>
            </a:r>
            <a:r>
              <a:rPr lang="tr-TR" sz="1800" dirty="0"/>
              <a:t>olmalı ve değerlendirme ekibine sunulmalıdır.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6896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Okul sağlığı;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</a:t>
            </a:r>
            <a:r>
              <a:rPr lang="tr-TR" dirty="0" smtClean="0"/>
              <a:t>ğrencilerin </a:t>
            </a:r>
            <a:r>
              <a:rPr lang="tr-TR" dirty="0"/>
              <a:t>ve okul </a:t>
            </a:r>
            <a:r>
              <a:rPr lang="tr-TR" dirty="0" smtClean="0"/>
              <a:t>çalışanlarının </a:t>
            </a:r>
            <a:r>
              <a:rPr lang="tr-TR" dirty="0"/>
              <a:t>sağlığının değerlendirilmesi, </a:t>
            </a:r>
            <a:r>
              <a:rPr lang="tr-TR" dirty="0" smtClean="0"/>
              <a:t>geliştirilmesi</a:t>
            </a:r>
            <a:r>
              <a:rPr lang="tr-TR" dirty="0"/>
              <a:t>, sağlıklı okul </a:t>
            </a:r>
            <a:r>
              <a:rPr lang="tr-TR" dirty="0" smtClean="0"/>
              <a:t>yaşamının </a:t>
            </a:r>
            <a:r>
              <a:rPr lang="tr-TR" dirty="0"/>
              <a:t>sağlanması ve sürdürülmesi, öğrenciye ve dolayısıyla topluma sağlık eğitiminin verilmesi için yapılan </a:t>
            </a:r>
            <a:r>
              <a:rPr lang="tr-TR" dirty="0" smtClean="0"/>
              <a:t>çalışmaların </a:t>
            </a:r>
            <a:r>
              <a:rPr lang="tr-TR" dirty="0"/>
              <a:t>tümü olarak tanımlanmaktadır. </a:t>
            </a:r>
          </a:p>
        </p:txBody>
      </p:sp>
    </p:spTree>
    <p:extLst>
      <p:ext uri="{BB962C8B-B14F-4D97-AF65-F5344CB8AC3E}">
        <p14:creationId xmlns:p14="http://schemas.microsoft.com/office/powerpoint/2010/main" val="66698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Eksiklerin Giderilmesi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Okul yönetimi, değerlendirme ziyareti öncesinde, Form-2 ve Form-3’ü, kendi kendine değerlendirme formu olarak kullanabilir. Bu değerlendirme sonucuna göre, Okulda Sağlığın Korunması ve </a:t>
            </a:r>
            <a:r>
              <a:rPr lang="tr-TR" dirty="0" smtClean="0"/>
              <a:t>Geliştirilmesi </a:t>
            </a:r>
            <a:r>
              <a:rPr lang="tr-TR" dirty="0"/>
              <a:t>Programı ile ilgili eksikliklerinin giderilmesi sağlanmalıdır.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646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56230" y="404664"/>
            <a:ext cx="7024744" cy="1143000"/>
          </a:xfrm>
        </p:spPr>
        <p:txBody>
          <a:bodyPr/>
          <a:lstStyle/>
          <a:p>
            <a:r>
              <a:rPr lang="tr-TR" dirty="0" smtClean="0"/>
              <a:t>Ailelerin Bilgilendirilmesi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5616" y="1484784"/>
            <a:ext cx="6777317" cy="3508977"/>
          </a:xfrm>
        </p:spPr>
        <p:txBody>
          <a:bodyPr/>
          <a:lstStyle/>
          <a:p>
            <a:r>
              <a:rPr lang="tr-TR" dirty="0"/>
              <a:t>Okul yönetimi, Program kapsamında yapılacak </a:t>
            </a:r>
            <a:r>
              <a:rPr lang="tr-TR" dirty="0" smtClean="0"/>
              <a:t>çalışmalar </a:t>
            </a:r>
            <a:r>
              <a:rPr lang="tr-TR" dirty="0"/>
              <a:t>ile ilgili olarak web sayfasından duyuru ve bilgilendirme, SMS, bilgi notları ve </a:t>
            </a:r>
            <a:r>
              <a:rPr lang="tr-TR" dirty="0" smtClean="0"/>
              <a:t>broşür </a:t>
            </a:r>
            <a:r>
              <a:rPr lang="tr-TR" dirty="0"/>
              <a:t>gibi farklı yöntemler kullanarak aileleri </a:t>
            </a:r>
            <a:r>
              <a:rPr lang="tr-TR" dirty="0" smtClean="0"/>
              <a:t>bilgilendirmelidir.</a:t>
            </a:r>
            <a:endParaRPr lang="tr-TR" dirty="0"/>
          </a:p>
        </p:txBody>
      </p:sp>
      <p:pic>
        <p:nvPicPr>
          <p:cNvPr id="12290" name="Picture 2" descr="C:\Users\MuratAKBULUT\Desktop\okula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45024"/>
            <a:ext cx="3217540" cy="268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50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608" y="1124744"/>
            <a:ext cx="7024744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Okul Değerlendirme Formu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492" y="2780928"/>
            <a:ext cx="6777317" cy="3051701"/>
          </a:xfrm>
        </p:spPr>
        <p:txBody>
          <a:bodyPr/>
          <a:lstStyle/>
          <a:p>
            <a:pPr marL="342900" lvl="2" indent="-274320"/>
            <a:r>
              <a:rPr lang="tr-TR" dirty="0"/>
              <a:t>Form, değerlendirme ekibi tarafından okul/kurum ziyareti sırasında doldurulacaktır</a:t>
            </a:r>
            <a:r>
              <a:rPr lang="tr-TR" dirty="0" smtClean="0"/>
              <a:t>.</a:t>
            </a:r>
          </a:p>
          <a:p>
            <a:pPr marL="342900" lvl="2" indent="-274320"/>
            <a:endParaRPr lang="tr-TR" sz="1800" dirty="0" smtClean="0"/>
          </a:p>
          <a:p>
            <a:pPr marL="342900" lvl="2" indent="-274320"/>
            <a:r>
              <a:rPr lang="tr-TR" dirty="0"/>
              <a:t>Değerlendirmelerde okul/kurum ve eklentileri (pansiyon, yemekhane, kantin, büfe, çay ocağı, atölye </a:t>
            </a:r>
            <a:r>
              <a:rPr lang="tr-TR" dirty="0" err="1"/>
              <a:t>vb</a:t>
            </a:r>
            <a:r>
              <a:rPr lang="tr-TR" dirty="0"/>
              <a:t>) dikkate alınacaktır.</a:t>
            </a:r>
            <a:endParaRPr lang="tr-TR" sz="1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4857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24744" cy="1143000"/>
          </a:xfrm>
        </p:spPr>
        <p:txBody>
          <a:bodyPr/>
          <a:lstStyle/>
          <a:p>
            <a:r>
              <a:rPr lang="tr-TR" dirty="0" smtClean="0"/>
              <a:t>    2.a Öğrenci Sayısı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608" y="1484784"/>
            <a:ext cx="6777317" cy="3508977"/>
          </a:xfrm>
        </p:spPr>
        <p:txBody>
          <a:bodyPr/>
          <a:lstStyle/>
          <a:p>
            <a:pPr marL="342900" lvl="2" indent="-274320"/>
            <a:r>
              <a:rPr lang="tr-TR" b="1" dirty="0"/>
              <a:t>“2.a Öğrenci Sayısı” </a:t>
            </a:r>
            <a:r>
              <a:rPr lang="tr-TR" dirty="0"/>
              <a:t>bölümü doldurulurken izleme ve değerlendirme yapılan okul/kurum öğrencileri ile ilgili sayısal veriler girilecektir.</a:t>
            </a:r>
            <a:endParaRPr lang="tr-TR" sz="1800" dirty="0"/>
          </a:p>
          <a:p>
            <a:endParaRPr lang="tr-TR" dirty="0"/>
          </a:p>
        </p:txBody>
      </p:sp>
      <p:pic>
        <p:nvPicPr>
          <p:cNvPr id="13314" name="Picture 2" descr="C:\Users\MuratAKBULUT\Desktop\öğrenci sayıs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21484"/>
            <a:ext cx="8136904" cy="312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05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2.b Okul/Kurum Çalışanı Sayısı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608" y="1700808"/>
            <a:ext cx="6777317" cy="3508977"/>
          </a:xfrm>
        </p:spPr>
        <p:txBody>
          <a:bodyPr/>
          <a:lstStyle/>
          <a:p>
            <a:pPr marL="342900" lvl="2" indent="-274320"/>
            <a:r>
              <a:rPr lang="tr-TR" b="1" dirty="0"/>
              <a:t>“2.b Okul/Kurum </a:t>
            </a:r>
            <a:r>
              <a:rPr lang="tr-TR" b="1" dirty="0" smtClean="0"/>
              <a:t>Çalışanı </a:t>
            </a:r>
            <a:r>
              <a:rPr lang="tr-TR" b="1" dirty="0"/>
              <a:t>Sayısı” </a:t>
            </a:r>
            <a:r>
              <a:rPr lang="tr-TR" dirty="0"/>
              <a:t>bölümü doldurulurken izleme ve değerlendirme yapılan okul/kurum </a:t>
            </a:r>
            <a:r>
              <a:rPr lang="tr-TR" dirty="0" smtClean="0"/>
              <a:t>çalışanları </a:t>
            </a:r>
            <a:r>
              <a:rPr lang="tr-TR" dirty="0"/>
              <a:t>ile ilgili sayısal veriler girilecektir.</a:t>
            </a:r>
            <a:endParaRPr lang="tr-TR" sz="1800" dirty="0"/>
          </a:p>
          <a:p>
            <a:endParaRPr lang="tr-TR" dirty="0"/>
          </a:p>
        </p:txBody>
      </p:sp>
      <p:pic>
        <p:nvPicPr>
          <p:cNvPr id="14338" name="Picture 2" descr="C:\Users\MuratAKBULUT\Desktop\okul çalışan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785329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88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608" y="119675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2.c Periyodik İzlem/Muayenesi Yapılan Öğrenci Sayısı ve Yüzdesi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608" y="2492896"/>
            <a:ext cx="6777317" cy="3508977"/>
          </a:xfrm>
        </p:spPr>
        <p:txBody>
          <a:bodyPr/>
          <a:lstStyle/>
          <a:p>
            <a:pPr marL="342900" lvl="2" indent="-274320"/>
            <a:r>
              <a:rPr lang="tr-TR" b="1" dirty="0"/>
              <a:t>“2.c Periyodik İ</a:t>
            </a:r>
            <a:r>
              <a:rPr lang="tr-TR" b="1" dirty="0" smtClean="0"/>
              <a:t>zlem</a:t>
            </a:r>
            <a:r>
              <a:rPr lang="tr-TR" b="1" dirty="0"/>
              <a:t>/ Muayenesi Yapılan Öğrenci Sayısı ve Yüzdesi” </a:t>
            </a:r>
            <a:r>
              <a:rPr lang="tr-TR" dirty="0"/>
              <a:t>bölümü doldurulurken izleme ve değerlendirme yapılan okul/kurumda bulunan öğrencilerin periyodik izlem/ muayene formları dikkate alınarak doldurulacaktır.</a:t>
            </a:r>
            <a:endParaRPr lang="tr-TR" sz="1800" dirty="0"/>
          </a:p>
          <a:p>
            <a:endParaRPr lang="tr-TR" dirty="0"/>
          </a:p>
        </p:txBody>
      </p:sp>
      <p:pic>
        <p:nvPicPr>
          <p:cNvPr id="15362" name="Picture 2" descr="C:\Users\MuratAKBULUT\Desktop\yüz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3536"/>
            <a:ext cx="7869237" cy="183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72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15616" y="41379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2.d Taramalar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9" y="908720"/>
            <a:ext cx="4248471" cy="5616624"/>
          </a:xfrm>
        </p:spPr>
        <p:txBody>
          <a:bodyPr>
            <a:normAutofit/>
          </a:bodyPr>
          <a:lstStyle/>
          <a:p>
            <a:pPr marL="342900" lvl="2" indent="-274320"/>
            <a:r>
              <a:rPr lang="tr-TR" b="1" dirty="0"/>
              <a:t>“2.d Taramalar” </a:t>
            </a:r>
            <a:r>
              <a:rPr lang="tr-TR" dirty="0"/>
              <a:t>bölümü doldurulurken tarama programları verileri kullanılacaktır. İ</a:t>
            </a:r>
            <a:r>
              <a:rPr lang="tr-TR" dirty="0" smtClean="0"/>
              <a:t>zleme </a:t>
            </a:r>
            <a:r>
              <a:rPr lang="tr-TR" dirty="0"/>
              <a:t>ve değerlendirme yapılan okul/kurum kademesi, belirtilen tarama programlarının uygulanmasını gerektirmiyorsa, alan </a:t>
            </a:r>
            <a:r>
              <a:rPr lang="tr-TR" dirty="0" smtClean="0"/>
              <a:t>boş </a:t>
            </a:r>
            <a:r>
              <a:rPr lang="tr-TR" dirty="0"/>
              <a:t>bırakılacaktır. Belirtilen taramalar </a:t>
            </a:r>
            <a:r>
              <a:rPr lang="tr-TR" dirty="0" smtClean="0"/>
              <a:t>dışında </a:t>
            </a:r>
            <a:r>
              <a:rPr lang="tr-TR" dirty="0"/>
              <a:t>tarama yapılan okul/kurumlar için “diğer” kısımları doldurulacak olup, eklenen alanların yetersiz kalması durumunda yeni bir tablo eklenerek yapılan taramalar kaydedilecektir.</a:t>
            </a:r>
            <a:endParaRPr lang="tr-TR" sz="1800" dirty="0"/>
          </a:p>
          <a:p>
            <a:endParaRPr lang="tr-TR" dirty="0"/>
          </a:p>
        </p:txBody>
      </p:sp>
      <p:pic>
        <p:nvPicPr>
          <p:cNvPr id="21506" name="Picture 2" descr="C:\Users\MuratAKBULUT\Desktop\okullarda-saglik-taramasina-basladik_634551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782938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12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6387" name="Picture 3" descr="C:\Users\MuratAKBULUT\Desktop\taramal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4" y="0"/>
            <a:ext cx="91948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21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32463" y="404664"/>
            <a:ext cx="7024744" cy="1143000"/>
          </a:xfrm>
        </p:spPr>
        <p:txBody>
          <a:bodyPr/>
          <a:lstStyle/>
          <a:p>
            <a:r>
              <a:rPr lang="tr-TR" dirty="0" smtClean="0"/>
              <a:t>2.e Okul Aşılamaları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608" y="1463897"/>
            <a:ext cx="6777317" cy="3508977"/>
          </a:xfrm>
        </p:spPr>
        <p:txBody>
          <a:bodyPr/>
          <a:lstStyle/>
          <a:p>
            <a:pPr marL="342900" lvl="2" indent="-274320"/>
            <a:r>
              <a:rPr lang="tr-TR" b="1" dirty="0"/>
              <a:t>“2.e Okul </a:t>
            </a:r>
            <a:r>
              <a:rPr lang="tr-TR" b="1" dirty="0" smtClean="0"/>
              <a:t>Aşılamaları</a:t>
            </a:r>
            <a:r>
              <a:rPr lang="tr-TR" b="1" dirty="0"/>
              <a:t>” </a:t>
            </a:r>
            <a:r>
              <a:rPr lang="tr-TR" dirty="0"/>
              <a:t>bölümü doldurulurken ilkokul 1. sınıf ve ortaokul 8. sınıfta yapılan </a:t>
            </a:r>
            <a:r>
              <a:rPr lang="tr-TR" dirty="0" smtClean="0"/>
              <a:t>aşılama </a:t>
            </a:r>
            <a:r>
              <a:rPr lang="tr-TR" dirty="0"/>
              <a:t>verileri kullanılacaktır. Belirtilen </a:t>
            </a:r>
            <a:r>
              <a:rPr lang="tr-TR" dirty="0" smtClean="0"/>
              <a:t>aşılar dışında </a:t>
            </a:r>
            <a:r>
              <a:rPr lang="tr-TR" dirty="0"/>
              <a:t>(anasınıfı, kampanya, salgın vb.) </a:t>
            </a:r>
            <a:r>
              <a:rPr lang="tr-TR" dirty="0" smtClean="0"/>
              <a:t>aşılama çalışması </a:t>
            </a:r>
            <a:r>
              <a:rPr lang="tr-TR" dirty="0"/>
              <a:t>yapıldığında, “diğer” bölümüne kaydedilecektir.</a:t>
            </a:r>
            <a:endParaRPr lang="tr-TR" sz="1800" dirty="0"/>
          </a:p>
          <a:p>
            <a:endParaRPr lang="tr-TR" dirty="0"/>
          </a:p>
        </p:txBody>
      </p:sp>
      <p:pic>
        <p:nvPicPr>
          <p:cNvPr id="17411" name="Picture 3" descr="C:\Users\MuratAKBULUT\Desktop\aşı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62641"/>
            <a:ext cx="432048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8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:\Users\MuratAKBULUT\Desktop\aş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8066551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6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39325" y="980728"/>
            <a:ext cx="6777317" cy="4779893"/>
          </a:xfrm>
        </p:spPr>
        <p:txBody>
          <a:bodyPr/>
          <a:lstStyle/>
          <a:p>
            <a:r>
              <a:rPr lang="tr-TR" dirty="0"/>
              <a:t>Okul sağlığı </a:t>
            </a:r>
            <a:r>
              <a:rPr lang="tr-TR" dirty="0" smtClean="0"/>
              <a:t>çalışmalarının başarısı</a:t>
            </a:r>
            <a:r>
              <a:rPr lang="tr-TR" dirty="0"/>
              <a:t>, sağlık ve eğitim sistemlerinin </a:t>
            </a:r>
            <a:r>
              <a:rPr lang="tr-TR" dirty="0" smtClean="0"/>
              <a:t>işbirliği </a:t>
            </a:r>
            <a:r>
              <a:rPr lang="tr-TR" dirty="0"/>
              <a:t>ve entegrasyonu ile mümkündür. Bu amaçla 17.05.2016 tarihinde T.C. Millî Eğitim Bakanlığı (MEB) ve T.C. Sağlık Bakanlığı (SB) arasında </a:t>
            </a:r>
            <a:r>
              <a:rPr lang="tr-TR" b="1" dirty="0"/>
              <a:t>“Okul Sağlığı Hizmetleri </a:t>
            </a:r>
            <a:r>
              <a:rPr lang="tr-TR" b="1" dirty="0" smtClean="0"/>
              <a:t>İşbirliği </a:t>
            </a:r>
            <a:r>
              <a:rPr lang="tr-TR" b="1" dirty="0"/>
              <a:t>Protokolü”</a:t>
            </a:r>
            <a:r>
              <a:rPr lang="tr-TR" dirty="0"/>
              <a:t> </a:t>
            </a:r>
            <a:r>
              <a:rPr lang="tr-TR" dirty="0" smtClean="0"/>
              <a:t>imzalanmıştır</a:t>
            </a:r>
            <a:r>
              <a:rPr lang="tr-TR" dirty="0"/>
              <a:t>.</a:t>
            </a:r>
          </a:p>
        </p:txBody>
      </p:sp>
      <p:pic>
        <p:nvPicPr>
          <p:cNvPr id="2051" name="Picture 3" descr="C:\Users\MuratAKBULUT\Desktop\sağlık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63691"/>
            <a:ext cx="3641601" cy="205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uratAKBULUT\Desktop\meb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440" y="4293096"/>
            <a:ext cx="1766455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54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024744" cy="1143000"/>
          </a:xfrm>
        </p:spPr>
        <p:txBody>
          <a:bodyPr/>
          <a:lstStyle/>
          <a:p>
            <a:r>
              <a:rPr lang="tr-TR" dirty="0" smtClean="0"/>
              <a:t>2.f Dağıtılan Materyal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608" y="1772816"/>
            <a:ext cx="6777317" cy="3508977"/>
          </a:xfrm>
        </p:spPr>
        <p:txBody>
          <a:bodyPr/>
          <a:lstStyle/>
          <a:p>
            <a:pPr marL="342900" lvl="2" indent="-274320"/>
            <a:r>
              <a:rPr lang="tr-TR" b="1" dirty="0"/>
              <a:t>“2.f Dağıtılan Materyal” </a:t>
            </a:r>
            <a:r>
              <a:rPr lang="tr-TR" dirty="0"/>
              <a:t>bölümü doldurulurken izleme ve değerlendirme yapılan okul/kurumda dağıtılan </a:t>
            </a:r>
            <a:r>
              <a:rPr lang="tr-TR" dirty="0" smtClean="0"/>
              <a:t>afiş, broşür </a:t>
            </a:r>
            <a:r>
              <a:rPr lang="tr-TR" dirty="0"/>
              <a:t>ve kitap sayıları belirtilecektir. Söz konusu materyaller </a:t>
            </a:r>
            <a:r>
              <a:rPr lang="tr-TR" dirty="0" smtClean="0"/>
              <a:t>dışında </a:t>
            </a:r>
            <a:r>
              <a:rPr lang="tr-TR" dirty="0"/>
              <a:t>dağıtım yapılan dokümanlar için “diğer” bölümü doldurulacaktır.</a:t>
            </a:r>
            <a:endParaRPr lang="tr-TR" sz="1800" dirty="0"/>
          </a:p>
          <a:p>
            <a:endParaRPr lang="tr-TR" dirty="0"/>
          </a:p>
        </p:txBody>
      </p:sp>
      <p:pic>
        <p:nvPicPr>
          <p:cNvPr id="18434" name="Picture 2" descr="C:\Users\MuratAKBULUT\Desktop\matery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8999"/>
            <a:ext cx="7992888" cy="311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63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1143000"/>
          </a:xfrm>
        </p:spPr>
        <p:txBody>
          <a:bodyPr/>
          <a:lstStyle/>
          <a:p>
            <a:r>
              <a:rPr lang="tr-TR" dirty="0" smtClean="0"/>
              <a:t>2.g Eğitimler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5616" y="1700808"/>
            <a:ext cx="6777317" cy="3508977"/>
          </a:xfrm>
        </p:spPr>
        <p:txBody>
          <a:bodyPr/>
          <a:lstStyle/>
          <a:p>
            <a:pPr lvl="2"/>
            <a:r>
              <a:rPr lang="tr-TR" b="1" dirty="0"/>
              <a:t>“2.g Eğitimler” </a:t>
            </a:r>
            <a:r>
              <a:rPr lang="tr-TR" dirty="0"/>
              <a:t>bölümü doldurulurken izleme ve değerlendirme yapılan okul/kurumda sağlığın korunması ve </a:t>
            </a:r>
            <a:r>
              <a:rPr lang="tr-TR" dirty="0" smtClean="0"/>
              <a:t>geliştirilmesi </a:t>
            </a:r>
            <a:r>
              <a:rPr lang="tr-TR" dirty="0"/>
              <a:t>kapsamında; öğrenci, veli ve okul </a:t>
            </a:r>
            <a:r>
              <a:rPr lang="tr-TR" dirty="0" smtClean="0"/>
              <a:t>çalışanlarına </a:t>
            </a:r>
            <a:r>
              <a:rPr lang="tr-TR" dirty="0"/>
              <a:t>yönelik yapılan tüm eğitimler ile ilgili sayısal bilgilere yer verilecektir.</a:t>
            </a:r>
            <a:endParaRPr lang="tr-TR" sz="1800" dirty="0"/>
          </a:p>
        </p:txBody>
      </p:sp>
      <p:pic>
        <p:nvPicPr>
          <p:cNvPr id="19459" name="Picture 3" descr="C:\Users\MuratAKBULUT\Desktop\eğitimm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3717031"/>
            <a:ext cx="6340052" cy="267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49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2" name="Picture 2" descr="C:\Users\MuratAKBULUT\Desktop\eğitiml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30" y="476672"/>
            <a:ext cx="826913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26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		TEŞEKKÜLER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492" y="4653136"/>
            <a:ext cx="6777317" cy="1179493"/>
          </a:xfrm>
        </p:spPr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tr-TR" dirty="0" smtClean="0"/>
              <a:t>       </a:t>
            </a:r>
            <a:r>
              <a:rPr lang="tr-TR" b="1" dirty="0" smtClean="0"/>
              <a:t>Mehmet EKİZ </a:t>
            </a:r>
            <a:r>
              <a:rPr lang="tr-TR" dirty="0" smtClean="0"/>
              <a:t>		</a:t>
            </a:r>
            <a:r>
              <a:rPr lang="tr-TR" dirty="0"/>
              <a:t> </a:t>
            </a:r>
            <a:r>
              <a:rPr lang="tr-TR" dirty="0" smtClean="0"/>
              <a:t>     </a:t>
            </a:r>
            <a:r>
              <a:rPr lang="tr-TR" b="1" dirty="0" smtClean="0"/>
              <a:t>Murat </a:t>
            </a:r>
            <a:r>
              <a:rPr lang="tr-TR" b="1" dirty="0"/>
              <a:t>AKBULUT </a:t>
            </a:r>
            <a:endParaRPr lang="tr-TR" b="1" dirty="0" smtClean="0"/>
          </a:p>
          <a:p>
            <a:pPr marL="68580" indent="0">
              <a:buNone/>
            </a:pPr>
            <a:r>
              <a:rPr lang="tr-TR" dirty="0"/>
              <a:t>İşyeri Sağlık ve Güvenlik </a:t>
            </a:r>
            <a:r>
              <a:rPr lang="tr-TR" dirty="0" smtClean="0"/>
              <a:t>	        Okul Sağlığı </a:t>
            </a:r>
          </a:p>
          <a:p>
            <a:pPr marL="68580" indent="0">
              <a:buNone/>
            </a:pPr>
            <a:r>
              <a:rPr lang="tr-TR" dirty="0"/>
              <a:t> </a:t>
            </a:r>
            <a:r>
              <a:rPr lang="tr-TR" dirty="0" smtClean="0"/>
              <a:t> Birimi </a:t>
            </a:r>
            <a:r>
              <a:rPr lang="tr-TR" dirty="0"/>
              <a:t>İl Koordinatörü </a:t>
            </a:r>
            <a:r>
              <a:rPr lang="tr-TR" dirty="0" smtClean="0"/>
              <a:t>		   Projeleri Sorumlusu</a:t>
            </a:r>
            <a:endParaRPr lang="tr-TR" dirty="0"/>
          </a:p>
        </p:txBody>
      </p:sp>
      <p:pic>
        <p:nvPicPr>
          <p:cNvPr id="22531" name="Picture 3" descr="C:\Users\MuratAKBULUT\Desktop\is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806489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95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259633" y="692696"/>
            <a:ext cx="5976664" cy="5417592"/>
            <a:chOff x="3093" y="155"/>
            <a:chExt cx="5735" cy="5808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3" y="198"/>
              <a:ext cx="5715" cy="5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098" y="160"/>
              <a:ext cx="5725" cy="579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36078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492" y="692696"/>
            <a:ext cx="6777317" cy="5139933"/>
          </a:xfrm>
        </p:spPr>
        <p:txBody>
          <a:bodyPr/>
          <a:lstStyle/>
          <a:p>
            <a:r>
              <a:rPr lang="tr-TR" b="1" dirty="0"/>
              <a:t>İ</a:t>
            </a:r>
            <a:r>
              <a:rPr lang="tr-TR" b="1" dirty="0" smtClean="0"/>
              <a:t>l Okul </a:t>
            </a:r>
            <a:r>
              <a:rPr lang="tr-TR" b="1" dirty="0"/>
              <a:t>Sağlığı </a:t>
            </a:r>
            <a:r>
              <a:rPr lang="tr-TR" b="1" dirty="0" smtClean="0"/>
              <a:t>Kurulu: </a:t>
            </a:r>
            <a:r>
              <a:rPr lang="tr-TR" dirty="0"/>
              <a:t>İ</a:t>
            </a:r>
            <a:r>
              <a:rPr lang="tr-TR" dirty="0" smtClean="0"/>
              <a:t>l </a:t>
            </a:r>
            <a:r>
              <a:rPr lang="tr-TR" dirty="0"/>
              <a:t>Hıfzıssıhha Kurulu kararıyla; illerde </a:t>
            </a:r>
            <a:r>
              <a:rPr lang="tr-TR" dirty="0" smtClean="0"/>
              <a:t>Vali başkanlığında</a:t>
            </a:r>
            <a:r>
              <a:rPr lang="tr-TR" dirty="0"/>
              <a:t>, </a:t>
            </a:r>
            <a:r>
              <a:rPr lang="tr-TR" dirty="0" smtClean="0"/>
              <a:t>HSM  </a:t>
            </a:r>
            <a:r>
              <a:rPr lang="tr-TR" dirty="0"/>
              <a:t>ve  İ</a:t>
            </a:r>
            <a:r>
              <a:rPr lang="tr-TR" dirty="0" smtClean="0"/>
              <a:t>l  </a:t>
            </a:r>
            <a:r>
              <a:rPr lang="tr-TR" dirty="0"/>
              <a:t>Millî  Eğitim  </a:t>
            </a:r>
            <a:r>
              <a:rPr lang="tr-TR" dirty="0" smtClean="0"/>
              <a:t>Müdürlerinin katılımı </a:t>
            </a:r>
            <a:r>
              <a:rPr lang="tr-TR" dirty="0"/>
              <a:t>ile </a:t>
            </a:r>
            <a:r>
              <a:rPr lang="tr-TR" dirty="0" smtClean="0"/>
              <a:t>oluşturulmuş kuruldur. </a:t>
            </a:r>
          </a:p>
          <a:p>
            <a:endParaRPr lang="tr-TR" dirty="0" smtClean="0"/>
          </a:p>
          <a:p>
            <a:endParaRPr lang="tr-TR" dirty="0"/>
          </a:p>
          <a:p>
            <a:r>
              <a:rPr lang="tr-TR" b="1" dirty="0"/>
              <a:t>Okul Değerlendirme Ekibi: </a:t>
            </a:r>
            <a:r>
              <a:rPr lang="tr-TR" dirty="0"/>
              <a:t>O</a:t>
            </a:r>
            <a:r>
              <a:rPr lang="tr-TR" dirty="0" smtClean="0"/>
              <a:t>kullarda </a:t>
            </a:r>
            <a:r>
              <a:rPr lang="tr-TR" dirty="0"/>
              <a:t>değerlendirme  yapan İ</a:t>
            </a:r>
            <a:r>
              <a:rPr lang="tr-TR" dirty="0" smtClean="0"/>
              <a:t>lçe </a:t>
            </a:r>
            <a:r>
              <a:rPr lang="tr-TR" dirty="0"/>
              <a:t>Millî Eğitim Müdürlüğünden 2 (iki) ve Toplum Sağlığı Merkezinden 2 (iki) </a:t>
            </a:r>
            <a:r>
              <a:rPr lang="tr-TR" dirty="0" smtClean="0"/>
              <a:t>kişi </a:t>
            </a:r>
            <a:r>
              <a:rPr lang="tr-TR" dirty="0"/>
              <a:t>olmak üzere 4 (dört) </a:t>
            </a:r>
            <a:r>
              <a:rPr lang="tr-TR" dirty="0" smtClean="0"/>
              <a:t>kişiden oluşan ekiptir.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4751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/>
          <a:lstStyle/>
          <a:p>
            <a:r>
              <a:rPr lang="tr-TR" dirty="0" smtClean="0"/>
              <a:t>Okula Bilgi Verilmesi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Öncelikle  TSM  ve  İ</a:t>
            </a:r>
            <a:r>
              <a:rPr lang="tr-TR" dirty="0" smtClean="0"/>
              <a:t>lçe  </a:t>
            </a:r>
            <a:r>
              <a:rPr lang="tr-TR" dirty="0"/>
              <a:t>Millî  Eğitim  Müdürlüğü,  bölgelerinde  bulunan  okullara,  Okulda Sağlığın Korunması ve </a:t>
            </a:r>
            <a:r>
              <a:rPr lang="tr-TR" dirty="0" smtClean="0"/>
              <a:t>Geliştirilmesi </a:t>
            </a:r>
            <a:r>
              <a:rPr lang="tr-TR" dirty="0"/>
              <a:t>Programını tanıtmalıdır</a:t>
            </a:r>
            <a:r>
              <a:rPr lang="tr-TR" dirty="0" smtClean="0"/>
              <a:t>.</a:t>
            </a:r>
          </a:p>
          <a:p>
            <a:r>
              <a:rPr lang="tr-TR" dirty="0"/>
              <a:t>İ</a:t>
            </a:r>
            <a:r>
              <a:rPr lang="tr-TR" dirty="0" smtClean="0"/>
              <a:t>lçe   </a:t>
            </a:r>
            <a:r>
              <a:rPr lang="tr-TR" dirty="0"/>
              <a:t>Millî   Eğitim   Müdürlüğü;   Okul   Sağlığı   Değerlendirme   Ekibi   tarafından   okullarda yapılacak izleme ve değerlendirme </a:t>
            </a:r>
            <a:r>
              <a:rPr lang="tr-TR" dirty="0" smtClean="0"/>
              <a:t>çalışmalarını </a:t>
            </a:r>
            <a:r>
              <a:rPr lang="tr-TR" dirty="0"/>
              <a:t>okul yönetimlerine önceden bildirmeli, okullarda gerekli hazırlıkların yapılmasını sağlamalıdır.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6774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Okul Yönetiminin Hazırlığı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lvl="3" indent="0">
              <a:buNone/>
            </a:pPr>
            <a:r>
              <a:rPr lang="tr-TR" dirty="0" smtClean="0"/>
              <a:t>Program kapsamında;</a:t>
            </a:r>
          </a:p>
          <a:p>
            <a:pPr marL="342900" lvl="3" indent="-274320"/>
            <a:endParaRPr lang="tr-TR" dirty="0"/>
          </a:p>
          <a:p>
            <a:pPr marL="68580" lvl="3" indent="0">
              <a:buNone/>
            </a:pPr>
            <a:endParaRPr lang="tr-TR" dirty="0" smtClean="0"/>
          </a:p>
          <a:p>
            <a:pPr marL="342900" lvl="3" indent="-274320"/>
            <a:r>
              <a:rPr lang="tr-TR" dirty="0" smtClean="0"/>
              <a:t>A) Okul </a:t>
            </a:r>
            <a:r>
              <a:rPr lang="tr-TR" dirty="0"/>
              <a:t>yönetimi, Program </a:t>
            </a:r>
            <a:r>
              <a:rPr lang="tr-TR" dirty="0" smtClean="0"/>
              <a:t>bileşenlerinin </a:t>
            </a:r>
            <a:r>
              <a:rPr lang="tr-TR" dirty="0"/>
              <a:t>(Sağlık Hizmetleri, Sağlıklı ve Güvenli Okul Çevresi, Sağlıklı Beslenme- Form-3) gereklerini yerine getirmelidir.</a:t>
            </a:r>
            <a:endParaRPr lang="tr-TR" sz="1600" dirty="0"/>
          </a:p>
          <a:p>
            <a:endParaRPr lang="tr-TR" dirty="0"/>
          </a:p>
        </p:txBody>
      </p:sp>
      <p:pic>
        <p:nvPicPr>
          <p:cNvPr id="4098" name="Picture 2" descr="C:\Users\MuratAKBULUT\Desktop\okul sağlığ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93096"/>
            <a:ext cx="5521796" cy="162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66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MuratAKBULUT\Desktop\Ekran Alıntısı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51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C:\Users\MuratAKBULUT\Desktop\3b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6" y="0"/>
            <a:ext cx="91255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87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319</TotalTime>
  <Words>930</Words>
  <Application>Microsoft Office PowerPoint</Application>
  <PresentationFormat>Ekran Gösterisi (4:3)</PresentationFormat>
  <Paragraphs>67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4" baseType="lpstr">
      <vt:lpstr>Austin</vt:lpstr>
      <vt:lpstr>OKULDA SAĞLIĞIN KORUNMASI VE GELİŞTİRİLMESİ PROGRAMI</vt:lpstr>
      <vt:lpstr>Okul sağlığı;</vt:lpstr>
      <vt:lpstr>PowerPoint Sunusu</vt:lpstr>
      <vt:lpstr>PowerPoint Sunusu</vt:lpstr>
      <vt:lpstr>PowerPoint Sunusu</vt:lpstr>
      <vt:lpstr>Okula Bilgi Verilmesi</vt:lpstr>
      <vt:lpstr>Okul Yönetiminin Hazırlığı</vt:lpstr>
      <vt:lpstr>PowerPoint Sunusu</vt:lpstr>
      <vt:lpstr>PowerPoint Sunusu</vt:lpstr>
      <vt:lpstr>PowerPoint Sunusu</vt:lpstr>
      <vt:lpstr> Okul Sağlığı Yönetim Ekibi</vt:lpstr>
      <vt:lpstr>PowerPoint Sunusu</vt:lpstr>
      <vt:lpstr>  Okul Sağlığı Planı</vt:lpstr>
      <vt:lpstr>PowerPoint Sunusu</vt:lpstr>
      <vt:lpstr>Öğrenci Muayene/İzlem Bildirim Formu</vt:lpstr>
      <vt:lpstr>PowerPoint Sunusu</vt:lpstr>
      <vt:lpstr>PowerPoint Sunusu</vt:lpstr>
      <vt:lpstr>PowerPoint Sunusu</vt:lpstr>
      <vt:lpstr>PowerPoint Sunusu</vt:lpstr>
      <vt:lpstr>Eksiklerin Giderilmesi</vt:lpstr>
      <vt:lpstr>Ailelerin Bilgilendirilmesi</vt:lpstr>
      <vt:lpstr>Okul Değerlendirme Formu</vt:lpstr>
      <vt:lpstr>    2.a Öğrenci Sayısı</vt:lpstr>
      <vt:lpstr>2.b Okul/Kurum Çalışanı Sayısı</vt:lpstr>
      <vt:lpstr>2.c Periyodik İzlem/Muayenesi Yapılan Öğrenci Sayısı ve Yüzdesi</vt:lpstr>
      <vt:lpstr>2.d Taramalar </vt:lpstr>
      <vt:lpstr>PowerPoint Sunusu</vt:lpstr>
      <vt:lpstr>2.e Okul Aşılamaları</vt:lpstr>
      <vt:lpstr>PowerPoint Sunusu</vt:lpstr>
      <vt:lpstr>2.f Dağıtılan Materyal</vt:lpstr>
      <vt:lpstr>2.g Eğitimler</vt:lpstr>
      <vt:lpstr>PowerPoint Sunusu</vt:lpstr>
      <vt:lpstr>  TEŞEKKÜLER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MuratAKBULUT</dc:creator>
  <cp:lastModifiedBy>MuratAKBULUT</cp:lastModifiedBy>
  <cp:revision>26</cp:revision>
  <dcterms:created xsi:type="dcterms:W3CDTF">2019-02-07T06:19:13Z</dcterms:created>
  <dcterms:modified xsi:type="dcterms:W3CDTF">2019-02-18T11:34:36Z</dcterms:modified>
</cp:coreProperties>
</file>