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3" r:id="rId5"/>
    <p:sldId id="268" r:id="rId6"/>
    <p:sldId id="259" r:id="rId7"/>
    <p:sldId id="260" r:id="rId8"/>
    <p:sldId id="265" r:id="rId9"/>
    <p:sldId id="266" r:id="rId10"/>
    <p:sldId id="267" r:id="rId11"/>
    <p:sldId id="275" r:id="rId12"/>
    <p:sldId id="276" r:id="rId13"/>
    <p:sldId id="269" r:id="rId14"/>
    <p:sldId id="270" r:id="rId15"/>
    <p:sldId id="274" r:id="rId16"/>
    <p:sldId id="27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BEYAZ BAYRAK PROTOKOLÜ</a:t>
            </a:r>
            <a:endParaRPr lang="tr-TR" dirty="0"/>
          </a:p>
        </p:txBody>
      </p:sp>
      <p:pic>
        <p:nvPicPr>
          <p:cNvPr id="1026" name="Picture 2" descr="C:\Users\MuratAKBULUT\Desktop\EKSTALAR\WEB SİTE\RESİMLER\5bead586eb10bb22b862bf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552" y="2636912"/>
            <a:ext cx="689284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8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Spor salonu, Konferans salonu, Atölye vb. bulunmayan okullar </a:t>
            </a:r>
            <a:r>
              <a:rPr lang="tr-TR" b="1" dirty="0"/>
              <a:t>97</a:t>
            </a:r>
            <a:r>
              <a:rPr lang="tr-TR" dirty="0"/>
              <a:t> puan üzerinden değerlendirilir ve </a:t>
            </a:r>
            <a:r>
              <a:rPr lang="tr-TR" b="1" dirty="0"/>
              <a:t>87</a:t>
            </a:r>
            <a:r>
              <a:rPr lang="tr-TR" dirty="0"/>
              <a:t> puan almaları durumunda</a:t>
            </a:r>
            <a:r>
              <a:rPr lang="tr-TR" dirty="0" smtClean="0"/>
              <a:t>;</a:t>
            </a:r>
          </a:p>
          <a:p>
            <a:r>
              <a:rPr lang="tr-TR" dirty="0" smtClean="0"/>
              <a:t>Kantin ve yemekhanesi bulunmayan okullar </a:t>
            </a:r>
            <a:r>
              <a:rPr lang="tr-TR" b="1" dirty="0" smtClean="0"/>
              <a:t>74</a:t>
            </a:r>
            <a:r>
              <a:rPr lang="tr-TR" dirty="0" smtClean="0"/>
              <a:t> puan üzerinden değerlendirilir ve </a:t>
            </a:r>
            <a:r>
              <a:rPr lang="tr-TR" b="1" dirty="0" smtClean="0"/>
              <a:t>67</a:t>
            </a:r>
            <a:r>
              <a:rPr lang="tr-TR" dirty="0" smtClean="0"/>
              <a:t> puan almaları durumunda; </a:t>
            </a:r>
          </a:p>
          <a:p>
            <a:r>
              <a:rPr lang="tr-TR" dirty="0" smtClean="0"/>
              <a:t>Her ikisi de bulunmayan okullar </a:t>
            </a:r>
            <a:r>
              <a:rPr lang="tr-TR" b="1" dirty="0" smtClean="0"/>
              <a:t>71</a:t>
            </a:r>
            <a:r>
              <a:rPr lang="tr-TR" dirty="0" smtClean="0"/>
              <a:t> puan üzerinden değerlendirilir ve </a:t>
            </a:r>
            <a:r>
              <a:rPr lang="tr-TR" b="1" dirty="0" smtClean="0"/>
              <a:t>64</a:t>
            </a:r>
            <a:r>
              <a:rPr lang="tr-TR" dirty="0" smtClean="0"/>
              <a:t> puan almaları durumunda </a:t>
            </a:r>
            <a:r>
              <a:rPr lang="tr-TR" dirty="0"/>
              <a:t>beyaz bayrak almaya hak kazanırlar.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Puanlama</a:t>
            </a:r>
          </a:p>
        </p:txBody>
      </p:sp>
    </p:spTree>
    <p:extLst>
      <p:ext uri="{BB962C8B-B14F-4D97-AF65-F5344CB8AC3E}">
        <p14:creationId xmlns:p14="http://schemas.microsoft.com/office/powerpoint/2010/main" val="25629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6" name="Picture 2" descr="C:\Users\MuratAKBULUT\Desktop\EKSTALAR\WEB SİTE\RESİMLER\b.bayrak başvuru f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19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290" name="Picture 2" descr="C:\Users\MuratAKBULUT\Desktop\EKSTALAR\WEB SİTE\RESİMLER\b.b. başvuru f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2"/>
            <a:ext cx="9144000" cy="685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4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Başarılı olan okullara </a:t>
            </a:r>
            <a:r>
              <a:rPr lang="tr-TR" dirty="0"/>
              <a:t>“</a:t>
            </a:r>
            <a:r>
              <a:rPr lang="tr-TR" b="1" dirty="0"/>
              <a:t>Sertifika</a:t>
            </a:r>
            <a:r>
              <a:rPr lang="tr-TR" dirty="0"/>
              <a:t>”, “</a:t>
            </a:r>
            <a:r>
              <a:rPr lang="tr-TR" b="1" dirty="0"/>
              <a:t>Beyaz Bayrak</a:t>
            </a:r>
            <a:r>
              <a:rPr lang="tr-TR" dirty="0"/>
              <a:t>” ve “</a:t>
            </a:r>
            <a:r>
              <a:rPr lang="tr-TR" b="1" dirty="0"/>
              <a:t>Pirinç Levha</a:t>
            </a:r>
            <a:r>
              <a:rPr lang="tr-TR" dirty="0"/>
              <a:t>” </a:t>
            </a:r>
            <a:r>
              <a:rPr lang="tr-TR" dirty="0" smtClean="0"/>
              <a:t>düzenlenerek takdim edilir.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Denetim Sonucu</a:t>
            </a:r>
            <a:endParaRPr lang="tr-TR" dirty="0"/>
          </a:p>
        </p:txBody>
      </p:sp>
      <p:pic>
        <p:nvPicPr>
          <p:cNvPr id="9218" name="Picture 2" descr="C:\Users\MuratAKBULUT\Desktop\EKSTALAR\WEB SİTE\RESİMLER\oo_201605082020219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286638"/>
            <a:ext cx="41148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MuratAKBULUT\Desktop\EKSTALAR\WEB SİTE\RESİMLER\b.bayrak sertifi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49" y="4287204"/>
            <a:ext cx="3985592" cy="235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2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Sertifikanın </a:t>
            </a:r>
            <a:r>
              <a:rPr lang="tr-TR" b="1" dirty="0"/>
              <a:t>3 yıl </a:t>
            </a:r>
            <a:r>
              <a:rPr lang="tr-TR" dirty="0"/>
              <a:t>geçerliliği vardır ve </a:t>
            </a:r>
            <a:r>
              <a:rPr lang="tr-TR" b="1" dirty="0"/>
              <a:t>her yıl </a:t>
            </a:r>
            <a:r>
              <a:rPr lang="tr-TR" dirty="0"/>
              <a:t>1 defa takip denetimleri yapılmaktadır. 3 yıl </a:t>
            </a:r>
            <a:r>
              <a:rPr lang="tr-TR" dirty="0" smtClean="0"/>
              <a:t>dolmaya yakın tekrar </a:t>
            </a:r>
            <a:r>
              <a:rPr lang="tr-TR" dirty="0"/>
              <a:t>«</a:t>
            </a:r>
            <a:r>
              <a:rPr lang="tr-TR" b="1" dirty="0"/>
              <a:t>Beyaz Bayrak Başvuru Formu» </a:t>
            </a:r>
            <a:r>
              <a:rPr lang="tr-TR" dirty="0"/>
              <a:t>doldurularak birimimize başvuruda bulunarak sertifika yenilenir. </a:t>
            </a:r>
          </a:p>
          <a:p>
            <a:r>
              <a:rPr lang="tr-TR" dirty="0" smtClean="0"/>
              <a:t>Takip denetimlerinde veya 3 yıl sonunda yapılan denetimde okul/kurumun şartları sağlamadığı tespit edilirse sertifika ve pirinç levha iade edilir.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Denetim Sonucu</a:t>
            </a:r>
          </a:p>
        </p:txBody>
      </p:sp>
    </p:spTree>
    <p:extLst>
      <p:ext uri="{BB962C8B-B14F-4D97-AF65-F5344CB8AC3E}">
        <p14:creationId xmlns:p14="http://schemas.microsoft.com/office/powerpoint/2010/main" val="24698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Pansiyonu bulunan okullarda; tek başvuru formu yeterlidir. </a:t>
            </a:r>
            <a:r>
              <a:rPr lang="tr-TR" dirty="0"/>
              <a:t>F</a:t>
            </a:r>
            <a:r>
              <a:rPr lang="tr-TR" dirty="0" smtClean="0"/>
              <a:t>akat okul binası ve pansiyon binası ayrı formlar üzerinden değerlendirilir. Binalardan herhangi biri başarısız olursa sertifika düzenlenmez.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Pansiyonlu Okullar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90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      Mehmet EKİZ	</a:t>
            </a:r>
            <a:r>
              <a:rPr lang="tr-TR" dirty="0"/>
              <a:t> </a:t>
            </a:r>
            <a:r>
              <a:rPr lang="tr-TR" dirty="0" smtClean="0"/>
              <a:t>                       Murat AKBULUT</a:t>
            </a:r>
          </a:p>
          <a:p>
            <a:pPr marL="0" indent="0">
              <a:buNone/>
            </a:pPr>
            <a:r>
              <a:rPr lang="tr-TR" dirty="0" smtClean="0"/>
              <a:t> İSGB İl Koordinatörü              Sağlık Hizmetleri Sorumlusu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pic>
        <p:nvPicPr>
          <p:cNvPr id="10242" name="Picture 2" descr="C:\Users\MuratAKBULUT\Desktop\EKSTALAR\WEB SİTE\RESİMLER\is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" y="2924944"/>
            <a:ext cx="914501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70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Protokolün Amacı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</a:t>
            </a:r>
            <a:r>
              <a:rPr lang="tr-TR" dirty="0" smtClean="0"/>
              <a:t>ğitim </a:t>
            </a:r>
            <a:r>
              <a:rPr lang="tr-TR" dirty="0"/>
              <a:t>kurumlarının temizlik ve hijyen konusunda teşvik edilmesi, okul sağlığının daha iyi düzeye çıkarılması, yaşam kalitesinin yükseltilmesi ve yeterli eğitim almış sağlıklı nesiller yetiştirilmesi </a:t>
            </a:r>
            <a:r>
              <a:rPr lang="tr-TR" dirty="0" smtClean="0"/>
              <a:t>amaçlanmaktadır.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29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Milli Eğitim Bakanlığı ve Sağlık Bakanlığı arasında 03.08.2006 </a:t>
            </a:r>
            <a:r>
              <a:rPr lang="tr-TR" dirty="0"/>
              <a:t>tarihinde </a:t>
            </a:r>
            <a:r>
              <a:rPr lang="tr-TR" dirty="0" smtClean="0"/>
              <a:t>imzalanmış </a:t>
            </a:r>
            <a:r>
              <a:rPr lang="tr-TR" dirty="0"/>
              <a:t>olup süresi dolan protokol 10.11.2010 ve 05.06.2015 tarihlerinde yeniden imzalanarak uygulamaya konulmuştur.</a:t>
            </a:r>
          </a:p>
        </p:txBody>
      </p:sp>
      <p:pic>
        <p:nvPicPr>
          <p:cNvPr id="5" name="Picture 3" descr="C:\Users\MuratAKBULUT\Desktop\EKSTALAR\WEB SİTE\RESİMLER\meb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81128"/>
            <a:ext cx="2857500" cy="215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aÄlÄ±k b logo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81128"/>
            <a:ext cx="460851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05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 Milli Eğitim Müdürlüğü’nden 2 öğretmen İl Sağlık Müdürlüğünden 2 Çevre Teknikeri olmak üzere toplam 4 kişiden oluşur.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Denetim Ekipleri</a:t>
            </a:r>
            <a:endParaRPr lang="tr-TR" dirty="0"/>
          </a:p>
        </p:txBody>
      </p:sp>
      <p:pic>
        <p:nvPicPr>
          <p:cNvPr id="3076" name="Picture 4" descr="beyaz bayrak denetimi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05064"/>
            <a:ext cx="7128792" cy="270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3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T.C. Milli Eğitim Bakanlığına bağlı kamu ve özel; okul öncesi, ilkokul, ortaokul</a:t>
            </a:r>
            <a:r>
              <a:rPr lang="tr-TR" dirty="0"/>
              <a:t> </a:t>
            </a:r>
            <a:r>
              <a:rPr lang="tr-TR" dirty="0" smtClean="0"/>
              <a:t>ve liseler ile mesleki eğitim merkezler, halk eğitim merkezleri, eğitim uygulama okulları ve iş sağlığı eğitim merkezleri başvuru yapabilir. 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Hangi Okul/Kurumlar Başvuru Yapabilir?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13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3068960"/>
            <a:ext cx="7588365" cy="3456383"/>
          </a:xfrm>
        </p:spPr>
        <p:txBody>
          <a:bodyPr/>
          <a:lstStyle/>
          <a:p>
            <a:r>
              <a:rPr lang="tr-TR" dirty="0" smtClean="0"/>
              <a:t>Beyaz Bayrak almak için başvuru yapacak okullar </a:t>
            </a:r>
            <a:r>
              <a:rPr lang="tr-TR" b="1" dirty="0" smtClean="0"/>
              <a:t>«Beyaz Bayrak Başvuru </a:t>
            </a:r>
            <a:r>
              <a:rPr lang="tr-TR" b="1" dirty="0" err="1" smtClean="0"/>
              <a:t>Formu»</a:t>
            </a:r>
            <a:r>
              <a:rPr lang="tr-TR" dirty="0" err="1" smtClean="0"/>
              <a:t>nu</a:t>
            </a:r>
            <a:r>
              <a:rPr lang="tr-TR" dirty="0" smtClean="0"/>
              <a:t> doldurup üst yazısı ile birlikte Müdürlüğümüz İSG Birimine DYS üzerinden göndermelidirler.</a:t>
            </a:r>
          </a:p>
          <a:p>
            <a:r>
              <a:rPr lang="tr-TR" dirty="0" smtClean="0"/>
              <a:t>Aynı müdürlüğe </a:t>
            </a:r>
            <a:r>
              <a:rPr lang="tr-TR" dirty="0" smtClean="0"/>
              <a:t>bağlı(kurum kodları farklı) okul öncesi, ilkokul, ortaokul ve liseler </a:t>
            </a:r>
            <a:r>
              <a:rPr lang="tr-TR" dirty="0" smtClean="0"/>
              <a:t>ayrı ayrı başvuru yapar ve okullara ayrı sertifikalar düzenlenir.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Beyaz Bayrak Başvurusu</a:t>
            </a:r>
            <a:endParaRPr lang="tr-TR" dirty="0"/>
          </a:p>
        </p:txBody>
      </p:sp>
      <p:sp>
        <p:nvSpPr>
          <p:cNvPr id="4" name="AutoShape 2" descr="beyaz bayrak baÅvuru formu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beyaz bayrak baÅvuru formu ile ilgili gÃ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2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MuratAKBULUT\Desktop\EKSTALAR\WEB SİTE\RESİMLER\beyaz bayrak başvuru f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0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Müdürlüğümüz tarafından bir denetim takvimi oluşturulur ve okullara denetim öncesinde sözlü olarak tarihleri bildirilir.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Denetim Tarihi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1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</a:t>
            </a:r>
            <a:r>
              <a:rPr lang="tr-TR" dirty="0" smtClean="0"/>
              <a:t>kullar </a:t>
            </a:r>
            <a:r>
              <a:rPr lang="tr-TR" dirty="0"/>
              <a:t>protokol kapsamında belirlenen kriterlere göre denetlenmekte, denetlenen okullardan, </a:t>
            </a:r>
            <a:r>
              <a:rPr lang="tr-TR" b="1" dirty="0"/>
              <a:t>100</a:t>
            </a:r>
            <a:r>
              <a:rPr lang="tr-TR" dirty="0"/>
              <a:t> puan üzerinden </a:t>
            </a:r>
            <a:r>
              <a:rPr lang="tr-TR" b="1" dirty="0"/>
              <a:t>90</a:t>
            </a:r>
            <a:r>
              <a:rPr lang="tr-TR" dirty="0"/>
              <a:t> ve üzeri puan alan okullara, </a:t>
            </a:r>
            <a:r>
              <a:rPr lang="tr-TR" b="1" dirty="0"/>
              <a:t>üç yıl </a:t>
            </a:r>
            <a:r>
              <a:rPr lang="tr-TR" dirty="0"/>
              <a:t>için geçerli olan ve okul sağlığını ve temizliğini simgeleyen “</a:t>
            </a:r>
            <a:r>
              <a:rPr lang="tr-TR" b="1" dirty="0"/>
              <a:t>Sertifika</a:t>
            </a:r>
            <a:r>
              <a:rPr lang="tr-TR" dirty="0"/>
              <a:t>”, “</a:t>
            </a:r>
            <a:r>
              <a:rPr lang="tr-TR" b="1" dirty="0"/>
              <a:t>Beyaz Bayrak</a:t>
            </a:r>
            <a:r>
              <a:rPr lang="tr-TR" dirty="0"/>
              <a:t>” ve “</a:t>
            </a:r>
            <a:r>
              <a:rPr lang="tr-TR" b="1" dirty="0"/>
              <a:t>Pirinç Levha</a:t>
            </a:r>
            <a:r>
              <a:rPr lang="tr-TR" dirty="0"/>
              <a:t>” verilmektedir.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Puanlama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25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401</Words>
  <Application>Microsoft Office PowerPoint</Application>
  <PresentationFormat>Ekran Gösterisi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Dalga Biçimi</vt:lpstr>
      <vt:lpstr>BEYAZ BAYRAK PROTOKOLÜ</vt:lpstr>
      <vt:lpstr>Protokolün Amacı</vt:lpstr>
      <vt:lpstr>PowerPoint Sunusu</vt:lpstr>
      <vt:lpstr>Denetim Ekipleri</vt:lpstr>
      <vt:lpstr>Hangi Okul/Kurumlar Başvuru Yapabilir?</vt:lpstr>
      <vt:lpstr>Beyaz Bayrak Başvurusu</vt:lpstr>
      <vt:lpstr>PowerPoint Sunusu</vt:lpstr>
      <vt:lpstr>Denetim Tarihi</vt:lpstr>
      <vt:lpstr>Puanlama</vt:lpstr>
      <vt:lpstr>Puanlama</vt:lpstr>
      <vt:lpstr>PowerPoint Sunusu</vt:lpstr>
      <vt:lpstr>PowerPoint Sunusu</vt:lpstr>
      <vt:lpstr>Denetim Sonucu</vt:lpstr>
      <vt:lpstr>Denetim Sonucu</vt:lpstr>
      <vt:lpstr>Pansiyonlu Okullar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BEYAZ BAYRAK PROTOKOLÜ</dc:title>
  <dc:creator>MuratAKBULUT</dc:creator>
  <cp:lastModifiedBy>MuratAKBULUT</cp:lastModifiedBy>
  <cp:revision>19</cp:revision>
  <dcterms:created xsi:type="dcterms:W3CDTF">2019-07-22T10:20:25Z</dcterms:created>
  <dcterms:modified xsi:type="dcterms:W3CDTF">2019-07-25T05:40:09Z</dcterms:modified>
</cp:coreProperties>
</file>