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5" r:id="rId24"/>
    <p:sldId id="279" r:id="rId25"/>
    <p:sldId id="280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1.08.2019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1.08.2019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1.08.2019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40308" y="1340768"/>
            <a:ext cx="7175351" cy="1793167"/>
          </a:xfrm>
        </p:spPr>
        <p:txBody>
          <a:bodyPr/>
          <a:lstStyle/>
          <a:p>
            <a:pPr algn="ctr"/>
            <a:r>
              <a:rPr lang="tr-TR" dirty="0" smtClean="0"/>
              <a:t>BESLENME DOSTU OKUL</a:t>
            </a:r>
            <a:endParaRPr lang="tr-TR" dirty="0"/>
          </a:p>
        </p:txBody>
      </p:sp>
      <p:pic>
        <p:nvPicPr>
          <p:cNvPr id="1026" name="Picture 2" descr="C:\Users\MuratAKBULUT\Desktop\OKUL SAĞLIĞI\PROTOKOL VE PROJELER\OKUL SAĞLIĞI HİZMETLERİ İŞ BİRLİĞİ\RESİMLER\is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9040"/>
            <a:ext cx="66247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0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3501008"/>
            <a:ext cx="7262192" cy="1143000"/>
          </a:xfrm>
        </p:spPr>
        <p:txBody>
          <a:bodyPr/>
          <a:lstStyle/>
          <a:p>
            <a:pPr marL="0" indent="0" algn="l">
              <a:buNone/>
            </a:pPr>
            <a:r>
              <a:rPr lang="tr-TR" sz="4000" b="0" dirty="0"/>
              <a:t/>
            </a:r>
            <a:br>
              <a:rPr lang="tr-TR" sz="4000" b="0" dirty="0"/>
            </a:br>
            <a:r>
              <a:rPr lang="tr-TR" sz="4000" b="0" dirty="0" smtClean="0"/>
              <a:t>DOSYA İÇERİĞİ TAM DEĞİL İSE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O</a:t>
            </a:r>
            <a:r>
              <a:rPr lang="tr-TR" dirty="0" smtClean="0"/>
              <a:t>kul/kuruma </a:t>
            </a:r>
            <a:r>
              <a:rPr lang="tr-TR" dirty="0"/>
              <a:t>geri bildirim yapılır ve başvuru kabul edilmez. Okul/kurum, eksiklerini tamamlaması halinde tekrar başvuruda bulunabilir.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48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DOSYA İÇERİĞİ TAM İSE</a:t>
            </a:r>
            <a:r>
              <a:rPr lang="tr-TR" b="0" dirty="0"/>
              <a:t/>
            </a:r>
            <a:br>
              <a:rPr lang="tr-TR" b="0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Dosyası tam olan okul/kurum denetim ekibi tarafından EK-2: Beslenme Dostu Okul Denetim Formu ile okulların açık olduğu dönemde okul/kurum ziyareti ile denetlenir. Yapılan denetim sonucunda </a:t>
            </a:r>
            <a:r>
              <a:rPr lang="tr-TR" b="1" dirty="0">
                <a:solidFill>
                  <a:srgbClr val="FF0000"/>
                </a:solidFill>
              </a:rPr>
              <a:t>en az 75 puan </a:t>
            </a:r>
            <a:r>
              <a:rPr lang="tr-TR" dirty="0"/>
              <a:t>alan okul/kurum BDO sertifikası almaya hak kazanır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0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DENETİM OLUMLU SONUÇLANIR İSE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BDO sertifikası İl Sağlık Müdürlüğünce basılarak İl Sağlık Müdürü ve İl Millî Eğitim Müdürü tarafından imzalanmasının ardından İl Millî Eğitim Müdürlüğü tarafından okul/kuruma teslim edilir. Sertifika, düzenleme tarihinden itibaren </a:t>
            </a:r>
            <a:r>
              <a:rPr lang="tr-TR" dirty="0">
                <a:solidFill>
                  <a:srgbClr val="FF0000"/>
                </a:solidFill>
              </a:rPr>
              <a:t>3 (üç) yıl </a:t>
            </a:r>
            <a:r>
              <a:rPr lang="tr-TR" dirty="0" smtClean="0">
                <a:solidFill>
                  <a:srgbClr val="FF0000"/>
                </a:solidFill>
              </a:rPr>
              <a:t>geçerlidir</a:t>
            </a:r>
            <a:r>
              <a:rPr lang="tr-TR" dirty="0">
                <a:solidFill>
                  <a:srgbClr val="FF0000"/>
                </a:solidFill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668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DENETİM </a:t>
            </a:r>
            <a:r>
              <a:rPr lang="tr-TR" dirty="0" smtClean="0"/>
              <a:t>OLUMSUZ </a:t>
            </a:r>
            <a:r>
              <a:rPr lang="tr-TR" dirty="0"/>
              <a:t>SONUÇLANIR İSE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Yapılan ilk denetim (başvuru denetimi) sonucunda geçerli puan alamayan okul/kuruma eksikleri bildirilerek </a:t>
            </a:r>
            <a:r>
              <a:rPr lang="tr-TR" dirty="0">
                <a:solidFill>
                  <a:srgbClr val="FF0000"/>
                </a:solidFill>
              </a:rPr>
              <a:t>3 ay süre </a:t>
            </a:r>
            <a:r>
              <a:rPr lang="tr-TR" dirty="0"/>
              <a:t>verilir. Okul/kurum, eksiklerin denetimi için 3 ay içinde/sonunda tekrar denetlenir.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96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TAKİP DENETİMİ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Sertifika alan okul/kurum </a:t>
            </a:r>
            <a:r>
              <a:rPr lang="tr-TR" dirty="0">
                <a:solidFill>
                  <a:srgbClr val="FF0000"/>
                </a:solidFill>
              </a:rPr>
              <a:t>her eğitim-öğretim yılında bir kez denetlenir</a:t>
            </a:r>
            <a:r>
              <a:rPr lang="tr-TR" dirty="0"/>
              <a:t> (takip denetimi). Söz konusu şartların devamlılığını sağlayamayan okul/kuruma eksikleri bildirilerek 3 ay süre verilir. Okul/kurum, eksiklerin denetimi için 3 ay içinde/sonunda tekrar denetlenir. Eksiklerini tamamlamamış olan okul/kurumun sertifikası geri alınarak iptal edilir.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56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17721" y="1196752"/>
            <a:ext cx="3203848" cy="2880320"/>
          </a:xfrm>
        </p:spPr>
        <p:txBody>
          <a:bodyPr/>
          <a:lstStyle/>
          <a:p>
            <a:pPr algn="l"/>
            <a:r>
              <a:rPr lang="tr-TR" sz="3500" b="0" dirty="0"/>
              <a:t>BESLENME </a:t>
            </a:r>
            <a:r>
              <a:rPr lang="tr-TR" sz="3500" b="0" dirty="0" smtClean="0"/>
              <a:t/>
            </a:r>
            <a:br>
              <a:rPr lang="tr-TR" sz="3500" b="0" dirty="0" smtClean="0"/>
            </a:br>
            <a:r>
              <a:rPr lang="tr-TR" sz="3500" b="0" dirty="0" smtClean="0"/>
              <a:t>DOSTU </a:t>
            </a:r>
            <a:br>
              <a:rPr lang="tr-TR" sz="3500" b="0" dirty="0" smtClean="0"/>
            </a:br>
            <a:r>
              <a:rPr lang="tr-TR" sz="3500" b="0" dirty="0" smtClean="0"/>
              <a:t>OKULLAR </a:t>
            </a:r>
            <a:br>
              <a:rPr lang="tr-TR" sz="3500" b="0" dirty="0" smtClean="0"/>
            </a:br>
            <a:r>
              <a:rPr lang="tr-TR" sz="3500" b="0" dirty="0" smtClean="0"/>
              <a:t>PROGRAMI </a:t>
            </a:r>
            <a:br>
              <a:rPr lang="tr-TR" sz="3500" b="0" dirty="0" smtClean="0"/>
            </a:br>
            <a:r>
              <a:rPr lang="tr-TR" sz="3500" b="0" dirty="0" smtClean="0"/>
              <a:t>DENETİM </a:t>
            </a:r>
            <a:br>
              <a:rPr lang="tr-TR" sz="3500" b="0" dirty="0" smtClean="0"/>
            </a:br>
            <a:r>
              <a:rPr lang="tr-TR" sz="3500" b="0" dirty="0" smtClean="0"/>
              <a:t>ESASLARI </a:t>
            </a:r>
            <a:endParaRPr lang="tr-TR" sz="3500" dirty="0"/>
          </a:p>
        </p:txBody>
      </p:sp>
      <p:pic>
        <p:nvPicPr>
          <p:cNvPr id="1026" name="Picture 2" descr="C:\Users\MuratAKBULUT\Desktop\OKUL SAĞLIĞI\PROTOKOL VE PROJELER\OKUL SAĞLIĞI HİZMETLERİ İŞ BİRLİĞİ\RESİMLER\BESLENME DENETİM FORMU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024"/>
            <a:ext cx="6660232" cy="684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6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39752" y="4581128"/>
            <a:ext cx="6512511" cy="1143000"/>
          </a:xfrm>
        </p:spPr>
        <p:txBody>
          <a:bodyPr/>
          <a:lstStyle/>
          <a:p>
            <a:r>
              <a:rPr lang="tr-TR" sz="4000" dirty="0" smtClean="0"/>
              <a:t>OKULLARIN YAPMASI GEREKEN ETKİNLİKLER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  <a:p>
            <a:r>
              <a:rPr lang="tr-TR" b="1" dirty="0">
                <a:solidFill>
                  <a:srgbClr val="FF0000"/>
                </a:solidFill>
              </a:rPr>
              <a:t>Okul Sağlığı Yönetim Ekibi 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/>
              <a:t>B</a:t>
            </a:r>
            <a:r>
              <a:rPr lang="tr-TR" dirty="0" smtClean="0"/>
              <a:t>ir </a:t>
            </a:r>
            <a:r>
              <a:rPr lang="tr-TR" dirty="0"/>
              <a:t>idareci, bir öğretmen, bir öğrenci, bir okul aile birliği üyesinden </a:t>
            </a:r>
            <a:r>
              <a:rPr lang="tr-TR" dirty="0" smtClean="0"/>
              <a:t>oluşur.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8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OKULLARIN YAPMASI GEREKEN ETKİNLİKLER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Beslenme Dostu Okul </a:t>
            </a:r>
            <a:r>
              <a:rPr lang="tr-TR" dirty="0" smtClean="0">
                <a:solidFill>
                  <a:srgbClr val="FF0000"/>
                </a:solidFill>
              </a:rPr>
              <a:t>Planı 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/>
              <a:t>Okulun, okula özgü, yıllık yazılı bir BDO planı bulunmalıdır. Yıllık hazırlanan planların takip denetimlerinde güncellendiğinin denetlenmesi gerekir. Plan oluşturulurken EK-4: Beslenme Dostu Okul Planı Formundan ve sayfa 11’de yer alan örnek formdan yararlanılabilir. </a:t>
            </a:r>
          </a:p>
        </p:txBody>
      </p:sp>
    </p:spTree>
    <p:extLst>
      <p:ext uri="{BB962C8B-B14F-4D97-AF65-F5344CB8AC3E}">
        <p14:creationId xmlns:p14="http://schemas.microsoft.com/office/powerpoint/2010/main" val="25613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OKULLARIN YAPMASI GEREKEN ETKİNLİKLER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Etkinliklerin izleme/değerlendirmesi </a:t>
            </a:r>
          </a:p>
          <a:p>
            <a:r>
              <a:rPr lang="tr-TR" dirty="0"/>
              <a:t>Etkinliklerin uygulanıp uygulanmadığı ve sonuç değerlendirmesi yapılmalıdır. Hedef ile ilgili sürece dair izleme ve değerlendirmeler belirtilmelidir. </a:t>
            </a:r>
            <a:r>
              <a:rPr lang="tr-TR" i="1" dirty="0"/>
              <a:t>Örneğin; piknik 80 öğrenci, 25 okul çalışanı ve 140 velinin katılımı ile gerçekleştirildi, sağlıklı yiyecek ve içecekler getirme koşulu yerine getirildi, görevlendirilen kişiler görevlerini yerine getirdi vb.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903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35696" y="5301208"/>
            <a:ext cx="6512511" cy="1143000"/>
          </a:xfrm>
        </p:spPr>
        <p:txBody>
          <a:bodyPr/>
          <a:lstStyle/>
          <a:p>
            <a:r>
              <a:rPr lang="tr-TR" sz="4000" dirty="0"/>
              <a:t>OKULLARIN YAPMASI GEREKEN ETKİNLİKLER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461448" cy="1761376"/>
          </a:xfrm>
        </p:spPr>
        <p:txBody>
          <a:bodyPr>
            <a:normAutofit/>
          </a:bodyPr>
          <a:lstStyle/>
          <a:p>
            <a:r>
              <a:rPr lang="tr-TR" dirty="0" smtClean="0"/>
              <a:t>Kantin ve yemekhane denetimlerinin ayda en az bir kere olacak şekilde düzenli olarak yapılması</a:t>
            </a:r>
            <a:endParaRPr lang="tr-TR" dirty="0"/>
          </a:p>
        </p:txBody>
      </p:sp>
      <p:pic>
        <p:nvPicPr>
          <p:cNvPr id="1026" name="Picture 2" descr="C:\Users\MuratAKBULUT\Desktop\OKUL SAĞLIĞI\PROTOKOL VE PROJELER\OKUL SAĞLIĞI HİZMETLERİ İŞ BİRLİĞİ\RESİMLER\head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92088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7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BESLENME DOSTU OKUL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4536504" cy="3646516"/>
          </a:xfrm>
        </p:spPr>
        <p:txBody>
          <a:bodyPr>
            <a:normAutofit/>
          </a:bodyPr>
          <a:lstStyle/>
          <a:p>
            <a:r>
              <a:rPr lang="tr-TR" i="1" dirty="0"/>
              <a:t>Okullarda </a:t>
            </a:r>
            <a:r>
              <a:rPr lang="tr-TR" i="1" dirty="0" err="1"/>
              <a:t>Obezite</a:t>
            </a:r>
            <a:r>
              <a:rPr lang="tr-TR" i="1" dirty="0"/>
              <a:t> ile Mücadelede Yeterli ve Dengeli Beslenme ve Düzenli Fiziksel Aktivite Alışkanlığının Kazandırılması</a:t>
            </a:r>
            <a:r>
              <a:rPr lang="tr-TR" dirty="0"/>
              <a:t>’ </a:t>
            </a:r>
            <a:r>
              <a:rPr lang="tr-TR" dirty="0" smtClean="0"/>
              <a:t>amacıyla 21.01.2010 </a:t>
            </a:r>
            <a:r>
              <a:rPr lang="tr-TR" dirty="0"/>
              <a:t>tarihinde Millî Eğitim Bakanlığı ile Sağlık Bakanlığı arasında imzalanan protokol </a:t>
            </a:r>
            <a:r>
              <a:rPr lang="tr-TR" dirty="0" smtClean="0"/>
              <a:t>ile</a:t>
            </a:r>
            <a:r>
              <a:rPr lang="tr-TR" i="1" dirty="0" smtClean="0"/>
              <a:t> </a:t>
            </a:r>
            <a:r>
              <a:rPr lang="tr-TR" i="1" dirty="0"/>
              <a:t>Beslenme Dostu Okullar </a:t>
            </a:r>
            <a:r>
              <a:rPr lang="tr-TR" i="1" dirty="0" smtClean="0"/>
              <a:t>Programı başlatılmıştır</a:t>
            </a:r>
            <a:r>
              <a:rPr lang="tr-TR" i="1" dirty="0"/>
              <a:t>. </a:t>
            </a:r>
            <a:endParaRPr lang="tr-TR" dirty="0"/>
          </a:p>
        </p:txBody>
      </p:sp>
      <p:pic>
        <p:nvPicPr>
          <p:cNvPr id="1026" name="Picture 2" descr="C:\Users\MuratAKBULUT\Desktop\OKUL SAĞLIĞI\PROTOKOL VE PROJELER\OKUL SAĞLIĞI HİZMETLERİ İŞ BİRLİĞİ\RESİMLER\05214141_magn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934"/>
            <a:ext cx="370046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OKULLARIN YAPMASI GEREKEN ETKİNLİKLER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Sağlıklı Beslenme ile İlgili Etkinliklerin Yapılması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Kantinde meyve, taze meyve suyu satışı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Okulda meyve günü, yerli malı haftası benzeri etkinliklerin yapılması vs.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/>
              <a:t>Tüm Etkinlikler </a:t>
            </a:r>
            <a:r>
              <a:rPr lang="tr-TR" dirty="0">
                <a:solidFill>
                  <a:srgbClr val="FF0000"/>
                </a:solidFill>
              </a:rPr>
              <a:t>FOTOĞRAFLANMALI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5705" y="3698234"/>
            <a:ext cx="4568295" cy="2655168"/>
          </a:xfrm>
        </p:spPr>
        <p:txBody>
          <a:bodyPr/>
          <a:lstStyle/>
          <a:p>
            <a:r>
              <a:rPr lang="tr-TR" sz="4000" dirty="0"/>
              <a:t>OKULLARIN YAPMASI GEREKEN ETKİNLİKLER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Hareketli Yaşam ve Spor Etkinlikleri</a:t>
            </a:r>
          </a:p>
          <a:p>
            <a:r>
              <a:rPr lang="tr-TR" dirty="0" smtClean="0"/>
              <a:t>Beden Eğitimi Derslerinde Yapılan Sportif Aktiviteler</a:t>
            </a:r>
          </a:p>
          <a:p>
            <a:r>
              <a:rPr lang="tr-TR" dirty="0" smtClean="0"/>
              <a:t>Okul Toplanma Saatlerinde Tören </a:t>
            </a:r>
            <a:r>
              <a:rPr lang="tr-TR" dirty="0"/>
              <a:t>A</a:t>
            </a:r>
            <a:r>
              <a:rPr lang="tr-TR" dirty="0" smtClean="0"/>
              <a:t>lanında Yapılan Etkinlikler</a:t>
            </a:r>
          </a:p>
          <a:p>
            <a:r>
              <a:rPr lang="tr-TR" dirty="0" smtClean="0"/>
              <a:t>Tüm Etkinlikler </a:t>
            </a:r>
            <a:r>
              <a:rPr lang="tr-TR" dirty="0" smtClean="0">
                <a:solidFill>
                  <a:srgbClr val="FF0000"/>
                </a:solidFill>
              </a:rPr>
              <a:t>FOTOĞRAFLANMALI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MuratAKBULUT\Desktop\OKUL SAĞLIĞI\PROTOKOL VE PROJELER\OKUL SAĞLIĞI HİZMETLERİ İŞ BİRLİĞİ\RESİMLER\19235150_md000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2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OKULLARIN YAPMASI GEREKEN ETKİNLİKLER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Fiziksel Uygunluk Karneleri</a:t>
            </a:r>
          </a:p>
          <a:p>
            <a:r>
              <a:rPr lang="tr-TR" dirty="0" smtClean="0"/>
              <a:t>Beden Eğitimi Öğretmenleri Tarafından Öğrencilerin Boy ve Kilolarının Ölçülerek e-okul sistemine girilmesi</a:t>
            </a:r>
          </a:p>
          <a:p>
            <a:r>
              <a:rPr lang="tr-TR" dirty="0" smtClean="0"/>
              <a:t>İlkokul ve anaokullarında e-okul sisteminde bulunmayan Fiziksel Uygunluk Karnesi yerine Öğrenci Bilgileri Kısmına BKİ bilgilerinin girilmesi</a:t>
            </a:r>
          </a:p>
          <a:p>
            <a:r>
              <a:rPr lang="tr-TR" dirty="0" smtClean="0"/>
              <a:t>Risk grubundaki öğrencilerin velilere bildirilmesi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59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OKULLARIN YAPMASI GEREKEN ETKİNLİKLER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Sağlıklı Okul Panosu</a:t>
            </a:r>
          </a:p>
          <a:p>
            <a:r>
              <a:rPr lang="tr-TR" dirty="0" smtClean="0"/>
              <a:t>Okulda öğrencilerin görebileceği bir noktada </a:t>
            </a:r>
            <a:r>
              <a:rPr lang="tr-TR" dirty="0" smtClean="0">
                <a:solidFill>
                  <a:srgbClr val="FF0000"/>
                </a:solidFill>
              </a:rPr>
              <a:t>yıl boyunca </a:t>
            </a:r>
            <a:r>
              <a:rPr lang="tr-TR" dirty="0" smtClean="0"/>
              <a:t>panonun kalması ve güncel tutulması</a:t>
            </a:r>
            <a:endParaRPr lang="tr-TR" dirty="0"/>
          </a:p>
        </p:txBody>
      </p:sp>
      <p:pic>
        <p:nvPicPr>
          <p:cNvPr id="3074" name="Picture 2" descr="C:\Users\MuratAKBULUT\Desktop\OKUL SAĞLIĞI\PROTOKOL VE PROJELER\OKUL SAĞLIĞI HİZMETLERİ İŞ BİRLİĞİ\RESİMLER\078aaf1ad8f43a84d6d6e8ceb0557d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4" y="1988840"/>
            <a:ext cx="403667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uratAKBULUT\Desktop\OKUL SAĞLIĞI\PROTOKOL VE PROJELER\OKUL SAĞLIĞI HİZMETLERİ İŞ BİRLİĞİ\RESİMLER\20145118_IMG_20171020_1448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00250"/>
            <a:ext cx="468052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5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35745" y="3284984"/>
            <a:ext cx="4208255" cy="2735382"/>
          </a:xfrm>
        </p:spPr>
        <p:txBody>
          <a:bodyPr/>
          <a:lstStyle/>
          <a:p>
            <a:r>
              <a:rPr lang="tr-TR" sz="4000" dirty="0"/>
              <a:t>OKULLARIN YAPMASI GEREKEN ETKİNLİKLER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Eğitimler</a:t>
            </a:r>
          </a:p>
          <a:p>
            <a:r>
              <a:rPr lang="tr-TR" dirty="0" smtClean="0"/>
              <a:t>Okulda öğrencilere, velilere, okul çalışanlarına Sağlıklı Beslenme, </a:t>
            </a:r>
            <a:r>
              <a:rPr lang="tr-TR" dirty="0" err="1" smtClean="0"/>
              <a:t>Obezite</a:t>
            </a:r>
            <a:r>
              <a:rPr lang="tr-TR" dirty="0" smtClean="0"/>
              <a:t> vs. konularında eğitimlerin verilmesi </a:t>
            </a:r>
          </a:p>
          <a:p>
            <a:r>
              <a:rPr lang="tr-TR" dirty="0"/>
              <a:t>Tüm Etkinlikler </a:t>
            </a:r>
            <a:r>
              <a:rPr lang="tr-TR" dirty="0">
                <a:solidFill>
                  <a:srgbClr val="FF0000"/>
                </a:solidFill>
              </a:rPr>
              <a:t>FOTOĞRAFLANMALI</a:t>
            </a:r>
          </a:p>
          <a:p>
            <a:endParaRPr lang="tr-TR" dirty="0" smtClean="0"/>
          </a:p>
        </p:txBody>
      </p:sp>
      <p:pic>
        <p:nvPicPr>
          <p:cNvPr id="4098" name="Picture 2" descr="C:\Users\MuratAKBULUT\Desktop\OKUL SAĞLIĞI\PROTOKOL VE PROJELER\OKUL SAĞLIĞI HİZMETLERİ İŞ BİRLİĞİ\RESİMLER\eğitimm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338772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0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12511" cy="1143000"/>
          </a:xfrm>
        </p:spPr>
        <p:txBody>
          <a:bodyPr/>
          <a:lstStyle/>
          <a:p>
            <a:pPr algn="ctr"/>
            <a:r>
              <a:rPr lang="tr-TR" dirty="0" smtClean="0"/>
              <a:t>TEŞEKKÜRLER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95536" y="4581128"/>
            <a:ext cx="6400800" cy="1656184"/>
          </a:xfrm>
        </p:spPr>
        <p:txBody>
          <a:bodyPr/>
          <a:lstStyle/>
          <a:p>
            <a:pPr marL="45720" indent="0">
              <a:buNone/>
            </a:pPr>
            <a:r>
              <a:rPr lang="tr-TR" dirty="0" smtClean="0"/>
              <a:t>     Mehmet EKİZ		    Murat AKBULUT</a:t>
            </a:r>
          </a:p>
          <a:p>
            <a:pPr marL="45720" indent="0">
              <a:buNone/>
            </a:pPr>
            <a:r>
              <a:rPr lang="tr-TR" sz="1800" dirty="0" smtClean="0"/>
              <a:t>İşyeri Sağlık ve Güvenlik		           İl Sağlık</a:t>
            </a:r>
          </a:p>
          <a:p>
            <a:pPr marL="45720" indent="0">
              <a:buNone/>
            </a:pPr>
            <a:r>
              <a:rPr lang="tr-TR" sz="1800" dirty="0" smtClean="0"/>
              <a:t>  Birimi İl Koordinatörü    		 Hizmetleri Sorumlusu</a:t>
            </a:r>
            <a:endParaRPr lang="tr-TR" sz="1800" dirty="0"/>
          </a:p>
        </p:txBody>
      </p:sp>
      <p:pic>
        <p:nvPicPr>
          <p:cNvPr id="4" name="Picture 2" descr="C:\Users\MuratAKBULUT\Desktop\OKUL SAĞLIĞI\PROTOKOL VE PROJELER\OKUL SAĞLIĞI HİZMETLERİ İŞ BİRLİĞİ\RESİMLER\is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27280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3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PROGRAMIN AMACI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Ü</a:t>
            </a:r>
            <a:r>
              <a:rPr lang="tr-TR" dirty="0" smtClean="0"/>
              <a:t>lke </a:t>
            </a:r>
            <a:r>
              <a:rPr lang="tr-TR" dirty="0"/>
              <a:t>genelinde Millî Eğitim Bakanlığı’na bağlı resmi/özel okul/kurumların sağlıklı beslenme ve hareketli yaşam konularında teşvik edilmesi ve bu konuda yapılan iyi uygulamaların desteklenmesi ile okul ortamı ve öğrenci sağlığının </a:t>
            </a:r>
            <a:r>
              <a:rPr lang="tr-TR" dirty="0" smtClean="0"/>
              <a:t>geliştirilmesidir.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76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GENEL KURALLAR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4725144" cy="4176464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Okul/Kurumun programa başvurabilmesi için </a:t>
            </a:r>
            <a:r>
              <a:rPr lang="tr-TR" dirty="0">
                <a:solidFill>
                  <a:srgbClr val="FF0000"/>
                </a:solidFill>
              </a:rPr>
              <a:t>“Beyaz Bayrak”</a:t>
            </a:r>
            <a:r>
              <a:rPr lang="tr-TR" dirty="0"/>
              <a:t> sertifikası sahibi olması gerekmektedir. Sertifika güncel (süresi dolmamış) olmalı ya da okul/kurum Beyaz Bayrak denetimi geçirmiş, sertifikası henüz basılmamış ise de sertifika almaya hak kazanmış okul/kurum olmalıdır. </a:t>
            </a:r>
          </a:p>
          <a:p>
            <a:endParaRPr lang="tr-TR" dirty="0"/>
          </a:p>
        </p:txBody>
      </p:sp>
      <p:pic>
        <p:nvPicPr>
          <p:cNvPr id="2050" name="Picture 2" descr="C:\Users\MuratAKBULUT\Desktop\OKUL SAĞLIĞI\PROTOKOL VE PROJELER\OKUL SAĞLIĞI HİZMETLERİ İŞ BİRLİĞİ\RESİMLER\5bead586eb10bb22b862bf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25224"/>
            <a:ext cx="28575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85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GENEL KURALLAR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Okul/kurum, Beslenme Dostu Okullar Programı’na başvuruda bulunmadan önce bir “</a:t>
            </a:r>
            <a:r>
              <a:rPr lang="tr-TR" dirty="0">
                <a:solidFill>
                  <a:srgbClr val="FF0000"/>
                </a:solidFill>
              </a:rPr>
              <a:t>başvuru dosyası</a:t>
            </a:r>
            <a:r>
              <a:rPr lang="tr-TR" dirty="0"/>
              <a:t>” hazırlamalıdır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94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9313" y="3284984"/>
            <a:ext cx="6512511" cy="1143000"/>
          </a:xfrm>
        </p:spPr>
        <p:txBody>
          <a:bodyPr/>
          <a:lstStyle/>
          <a:p>
            <a:pPr algn="l"/>
            <a:r>
              <a:rPr lang="tr-TR" sz="4000" dirty="0"/>
              <a:t>BAŞVURU </a:t>
            </a: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>DOSYASINDA </a:t>
            </a:r>
            <a:br>
              <a:rPr lang="tr-TR" sz="4000" dirty="0" smtClean="0"/>
            </a:br>
            <a:r>
              <a:rPr lang="tr-TR" sz="4000" dirty="0" smtClean="0"/>
              <a:t>BULUNMASI </a:t>
            </a:r>
            <a:br>
              <a:rPr lang="tr-TR" sz="4000" dirty="0" smtClean="0"/>
            </a:br>
            <a:r>
              <a:rPr lang="tr-TR" sz="4000" dirty="0" smtClean="0"/>
              <a:t>GEREKENLER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76225" y="620688"/>
            <a:ext cx="6400800" cy="3474720"/>
          </a:xfrm>
        </p:spPr>
        <p:txBody>
          <a:bodyPr/>
          <a:lstStyle/>
          <a:p>
            <a:r>
              <a:rPr lang="tr-TR" dirty="0" smtClean="0"/>
              <a:t>EK-1: BESLENME DOSTU </a:t>
            </a:r>
          </a:p>
          <a:p>
            <a:pPr marL="45720" indent="0">
              <a:buNone/>
            </a:pPr>
            <a:r>
              <a:rPr lang="tr-TR" dirty="0" smtClean="0"/>
              <a:t>OKUL BAŞVURU FORMU</a:t>
            </a:r>
          </a:p>
        </p:txBody>
      </p:sp>
      <p:pic>
        <p:nvPicPr>
          <p:cNvPr id="3075" name="Picture 3" descr="C:\Users\MuratAKBULUT\Desktop\OKUL SAĞLIĞI\PROTOKOL VE PROJELER\OKUL SAĞLIĞI HİZMETLERİ İŞ BİRLİĞİ\RESİMLER\beslenme başvuru form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37" y="-9187"/>
            <a:ext cx="5443015" cy="686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48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3717032"/>
            <a:ext cx="6512511" cy="1143000"/>
          </a:xfrm>
        </p:spPr>
        <p:txBody>
          <a:bodyPr/>
          <a:lstStyle/>
          <a:p>
            <a:pPr algn="l"/>
            <a:r>
              <a:rPr lang="tr-TR" sz="4000" dirty="0"/>
              <a:t>BAŞVURU </a:t>
            </a: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>DOSYASINDA </a:t>
            </a:r>
            <a:br>
              <a:rPr lang="tr-TR" sz="4000" dirty="0" smtClean="0"/>
            </a:br>
            <a:r>
              <a:rPr lang="tr-TR" sz="4000" dirty="0" smtClean="0"/>
              <a:t>BULUNMASI </a:t>
            </a:r>
            <a:br>
              <a:rPr lang="tr-TR" sz="4000" dirty="0" smtClean="0"/>
            </a:br>
            <a:r>
              <a:rPr lang="tr-TR" sz="4000" dirty="0" smtClean="0"/>
              <a:t>GEREKENLER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6400800" cy="3474720"/>
          </a:xfrm>
        </p:spPr>
        <p:txBody>
          <a:bodyPr/>
          <a:lstStyle/>
          <a:p>
            <a:r>
              <a:rPr lang="tr-TR" dirty="0"/>
              <a:t>EK-3: OKUL BİLGİ FORMU</a:t>
            </a:r>
          </a:p>
          <a:p>
            <a:endParaRPr lang="tr-TR" dirty="0"/>
          </a:p>
        </p:txBody>
      </p:sp>
      <p:pic>
        <p:nvPicPr>
          <p:cNvPr id="4098" name="Picture 2" descr="C:\Users\MuratAKBULUT\Desktop\OKUL SAĞLIĞI\PROTOKOL VE PROJELER\OKUL SAĞLIĞI HİZMETLERİ İŞ BİRLİĞİ\RESİMLER\beslenm okul bilgi form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7" y="0"/>
            <a:ext cx="5325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8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628576" y="5589240"/>
            <a:ext cx="6512511" cy="1143000"/>
          </a:xfrm>
        </p:spPr>
        <p:txBody>
          <a:bodyPr/>
          <a:lstStyle/>
          <a:p>
            <a:pPr algn="l"/>
            <a:r>
              <a:rPr lang="tr-TR" sz="4000" dirty="0" smtClean="0"/>
              <a:t>BAŞVURU DOSYASINDA BULUNMASI GEREKENLER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785712"/>
          </a:xfrm>
        </p:spPr>
        <p:txBody>
          <a:bodyPr>
            <a:normAutofit lnSpcReduction="10000"/>
          </a:bodyPr>
          <a:lstStyle/>
          <a:p>
            <a:r>
              <a:rPr lang="tr-TR" dirty="0"/>
              <a:t>Beyaz Bayrak sertifikasının örneği, </a:t>
            </a:r>
            <a:endParaRPr lang="tr-TR" dirty="0" smtClean="0"/>
          </a:p>
          <a:p>
            <a:r>
              <a:rPr lang="tr-TR" dirty="0" smtClean="0"/>
              <a:t>Okul </a:t>
            </a:r>
            <a:r>
              <a:rPr lang="tr-TR" dirty="0"/>
              <a:t>Sağlığı Yönetim Ekibi üye listesi, </a:t>
            </a:r>
            <a:endParaRPr lang="tr-TR" dirty="0" smtClean="0"/>
          </a:p>
          <a:p>
            <a:r>
              <a:rPr lang="tr-TR" dirty="0" smtClean="0"/>
              <a:t>Ekip </a:t>
            </a:r>
            <a:r>
              <a:rPr lang="tr-TR" dirty="0"/>
              <a:t>tarafından hazırlanan okul/kuruma özgü, yıllık </a:t>
            </a:r>
            <a:r>
              <a:rPr lang="tr-TR" dirty="0" smtClean="0"/>
              <a:t>Beslenme Dostu Okul </a:t>
            </a:r>
            <a:r>
              <a:rPr lang="tr-TR" dirty="0"/>
              <a:t>planı ve </a:t>
            </a:r>
            <a:endParaRPr lang="tr-TR" dirty="0" smtClean="0"/>
          </a:p>
          <a:p>
            <a:r>
              <a:rPr lang="tr-TR" dirty="0" smtClean="0"/>
              <a:t>E okula girilen beden kitle indekslerinin çıktıları</a:t>
            </a:r>
          </a:p>
          <a:p>
            <a:r>
              <a:rPr lang="tr-TR" dirty="0" smtClean="0"/>
              <a:t>Aylık kantin ve yemekhane denetim formları</a:t>
            </a:r>
            <a:endParaRPr lang="tr-TR" dirty="0" smtClean="0"/>
          </a:p>
          <a:p>
            <a:r>
              <a:rPr lang="tr-TR" dirty="0" smtClean="0"/>
              <a:t>Plan </a:t>
            </a:r>
            <a:r>
              <a:rPr lang="tr-TR" dirty="0"/>
              <a:t>kapsamında gerçekleştirilen etkinliklere ait belgeler (fotoğraf, kayıt/katılım listeleri, afiş, broşür vb.) yer almalıdır</a:t>
            </a:r>
            <a:r>
              <a:rPr lang="tr-TR" dirty="0" smtClean="0"/>
              <a:t>.</a:t>
            </a:r>
            <a:r>
              <a:rPr lang="tr-TR" dirty="0"/>
              <a:t> </a:t>
            </a:r>
            <a:r>
              <a:rPr lang="tr-TR" dirty="0" smtClean="0">
                <a:solidFill>
                  <a:srgbClr val="FF0000"/>
                </a:solidFill>
              </a:rPr>
              <a:t>İlk defa plan hazırlayan okullar, daha önce böyle bir etkinlik yapmadıysa başvuru dosyasında etkinlikler </a:t>
            </a:r>
            <a:r>
              <a:rPr lang="tr-TR" u="sng" dirty="0" smtClean="0">
                <a:solidFill>
                  <a:srgbClr val="FF0000"/>
                </a:solidFill>
              </a:rPr>
              <a:t>olmayabilir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89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İlkokul ve ortaokul olarak eğitim veren okullar ilkokul için </a:t>
            </a:r>
            <a:r>
              <a:rPr lang="tr-TR" dirty="0">
                <a:solidFill>
                  <a:srgbClr val="FF0000"/>
                </a:solidFill>
              </a:rPr>
              <a:t>ayrı</a:t>
            </a:r>
            <a:r>
              <a:rPr lang="tr-TR" dirty="0"/>
              <a:t> ortaokul için </a:t>
            </a:r>
            <a:r>
              <a:rPr lang="tr-TR" dirty="0">
                <a:solidFill>
                  <a:srgbClr val="FF0000"/>
                </a:solidFill>
              </a:rPr>
              <a:t>ayrı</a:t>
            </a:r>
            <a:r>
              <a:rPr lang="tr-TR" dirty="0"/>
              <a:t> başvuruda bulunacak şekilde dosya hazırlıkları yapmalıdır. </a:t>
            </a:r>
          </a:p>
          <a:p>
            <a:endParaRPr lang="tr-TR" dirty="0"/>
          </a:p>
        </p:txBody>
      </p:sp>
      <p:pic>
        <p:nvPicPr>
          <p:cNvPr id="5122" name="Picture 2" descr="C:\Users\MuratAKBULUT\Desktop\OKUL SAĞLIĞI\PROTOKOL VE PROJELER\OKUL SAĞLIĞI HİZMETLERİ İŞ BİRLİĞİ\RESİMLER\0_aGKiTaavUOU36v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52936"/>
            <a:ext cx="9116291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1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544</TotalTime>
  <Words>723</Words>
  <Application>Microsoft Office PowerPoint</Application>
  <PresentationFormat>Ekran Gösterisi (4:3)</PresentationFormat>
  <Paragraphs>81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Hava Akımı</vt:lpstr>
      <vt:lpstr>BESLENME DOSTU OKUL</vt:lpstr>
      <vt:lpstr>BESLENME DOSTU OKUL NEDİR?</vt:lpstr>
      <vt:lpstr>PROGRAMIN AMACI NEDİR?</vt:lpstr>
      <vt:lpstr>GENEL KURALLAR</vt:lpstr>
      <vt:lpstr>GENEL KURALLAR</vt:lpstr>
      <vt:lpstr>BAŞVURU  DOSYASINDA  BULUNMASI  GEREKENLER</vt:lpstr>
      <vt:lpstr>BAŞVURU  DOSYASINDA  BULUNMASI  GEREKENLER</vt:lpstr>
      <vt:lpstr>BAŞVURU DOSYASINDA BULUNMASI GEREKENLER</vt:lpstr>
      <vt:lpstr>PowerPoint Sunusu</vt:lpstr>
      <vt:lpstr> DOSYA İÇERİĞİ TAM DEĞİL İSE</vt:lpstr>
      <vt:lpstr>DOSYA İÇERİĞİ TAM İSE </vt:lpstr>
      <vt:lpstr>DENETİM OLUMLU SONUÇLANIR İSE</vt:lpstr>
      <vt:lpstr>DENETİM OLUMSUZ SONUÇLANIR İSE</vt:lpstr>
      <vt:lpstr>TAKİP DENETİMİ</vt:lpstr>
      <vt:lpstr>BESLENME  DOSTU  OKULLAR  PROGRAMI  DENETİM  ESASLARI </vt:lpstr>
      <vt:lpstr>OKULLARIN YAPMASI GEREKEN ETKİNLİKLER</vt:lpstr>
      <vt:lpstr>OKULLARIN YAPMASI GEREKEN ETKİNLİKLER</vt:lpstr>
      <vt:lpstr>OKULLARIN YAPMASI GEREKEN ETKİNLİKLER</vt:lpstr>
      <vt:lpstr>OKULLARIN YAPMASI GEREKEN ETKİNLİKLER</vt:lpstr>
      <vt:lpstr>OKULLARIN YAPMASI GEREKEN ETKİNLİKLER</vt:lpstr>
      <vt:lpstr>OKULLARIN YAPMASI GEREKEN ETKİNLİKLER</vt:lpstr>
      <vt:lpstr>OKULLARIN YAPMASI GEREKEN ETKİNLİKLER</vt:lpstr>
      <vt:lpstr>OKULLARIN YAPMASI GEREKEN ETKİNLİKLER</vt:lpstr>
      <vt:lpstr>OKULLARIN YAPMASI GEREKEN ETKİNLİKLER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BESLENME DOSTU OKUL</dc:title>
  <dc:creator>MuratAKBULUT</dc:creator>
  <cp:lastModifiedBy>MuratAKBULUT</cp:lastModifiedBy>
  <cp:revision>19</cp:revision>
  <dcterms:created xsi:type="dcterms:W3CDTF">2019-03-18T12:41:24Z</dcterms:created>
  <dcterms:modified xsi:type="dcterms:W3CDTF">2019-08-01T12:25:19Z</dcterms:modified>
</cp:coreProperties>
</file>