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277" r:id="rId5"/>
    <p:sldId id="258" r:id="rId6"/>
    <p:sldId id="287" r:id="rId7"/>
    <p:sldId id="279" r:id="rId8"/>
    <p:sldId id="259" r:id="rId9"/>
    <p:sldId id="281" r:id="rId10"/>
    <p:sldId id="260" r:id="rId11"/>
    <p:sldId id="261" r:id="rId12"/>
    <p:sldId id="283" r:id="rId13"/>
    <p:sldId id="284" r:id="rId14"/>
    <p:sldId id="285" r:id="rId15"/>
    <p:sldId id="262" r:id="rId16"/>
    <p:sldId id="263" r:id="rId17"/>
    <p:sldId id="264" r:id="rId18"/>
    <p:sldId id="265" r:id="rId19"/>
    <p:sldId id="286" r:id="rId20"/>
    <p:sldId id="266" r:id="rId21"/>
    <p:sldId id="267" r:id="rId22"/>
    <p:sldId id="270" r:id="rId23"/>
    <p:sldId id="289"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29.07.2022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29.07.2022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29.07.2022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29.07.2022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29.07.2022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29.07.2022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29.07.2022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29.07.2022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548680"/>
            <a:ext cx="8424936" cy="5904656"/>
          </a:xfrm>
        </p:spPr>
        <p:txBody>
          <a:bodyPr>
            <a:normAutofit/>
          </a:bodyPr>
          <a:lstStyle/>
          <a:p>
            <a:pPr lvl="0" algn="l"/>
            <a:r>
              <a:rPr lang="tr-TR" dirty="0" smtClean="0"/>
              <a:t>  </a:t>
            </a:r>
            <a:r>
              <a:rPr lang="tr-TR" sz="3600" b="1" dirty="0">
                <a:solidFill>
                  <a:prstClr val="black"/>
                </a:solidFill>
              </a:rPr>
              <a:t>Çeken Akıntı </a:t>
            </a:r>
            <a:r>
              <a:rPr lang="tr-TR" sz="3600" b="1" dirty="0" smtClean="0">
                <a:solidFill>
                  <a:prstClr val="black"/>
                </a:solidFill>
              </a:rPr>
              <a:t>Nedir?</a:t>
            </a:r>
            <a:endParaRPr lang="tr-TR" sz="3600" dirty="0">
              <a:solidFill>
                <a:prstClr val="black"/>
              </a:solidFill>
            </a:endParaRPr>
          </a:p>
          <a:p>
            <a:pPr algn="just"/>
            <a:r>
              <a:rPr lang="tr-TR" dirty="0" smtClean="0">
                <a:solidFill>
                  <a:srgbClr val="000000"/>
                </a:solidFill>
                <a:latin typeface="Titillium Web"/>
              </a:rPr>
              <a:t>         Çeken akıntılar, deniz dip yapısının topuk-dalyan-topuk (kum tepeciği-yarık-kum tepeciği) şeklinde olduğu bölgelerde görülen ve sığ sudan derin suya hareket eden oldukça kuvvetli akıntılardır. Rüzgarlı havalarda topuklarda (kum tepesi) kırılan dalgaların dalyan (çukurluk) bölgelerinden geriye doğru hareketi sonucu oluşan bu akıntılar, dünya şampiyonu bir yüzücünün dahi karşı koyamayacağı kadar güçlüdür.</a:t>
            </a:r>
            <a:endParaRPr lang="tr-TR" dirty="0" smtClean="0"/>
          </a:p>
          <a:p>
            <a:pPr algn="just"/>
            <a:endParaRPr lang="tr-TR" dirty="0" smtClean="0"/>
          </a:p>
          <a:p>
            <a:pPr algn="just"/>
            <a:endParaRPr lang="tr-TR" dirty="0"/>
          </a:p>
          <a:p>
            <a:pPr algn="just"/>
            <a:endParaRPr lang="tr-TR" dirty="0"/>
          </a:p>
        </p:txBody>
      </p:sp>
    </p:spTree>
    <p:extLst>
      <p:ext uri="{BB962C8B-B14F-4D97-AF65-F5344CB8AC3E}">
        <p14:creationId xmlns:p14="http://schemas.microsoft.com/office/powerpoint/2010/main" val="443181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264696"/>
          </a:xfrm>
        </p:spPr>
        <p:txBody>
          <a:bodyPr>
            <a:normAutofit fontScale="92500" lnSpcReduction="20000"/>
          </a:bodyPr>
          <a:lstStyle/>
          <a:p>
            <a:pPr marL="0" indent="0">
              <a:buNone/>
            </a:pPr>
            <a:r>
              <a:rPr lang="tr-TR" sz="3900" b="1" dirty="0"/>
              <a:t>Çeken Akıntıya Kapılmamak İçin Neler Yapmalıyız?</a:t>
            </a:r>
            <a:endParaRPr lang="tr-TR" sz="3900" dirty="0"/>
          </a:p>
          <a:p>
            <a:pPr algn="just"/>
            <a:r>
              <a:rPr lang="tr-TR" dirty="0"/>
              <a:t>Dalgalı havalarda denize girmeyin.</a:t>
            </a:r>
          </a:p>
          <a:p>
            <a:pPr algn="just"/>
            <a:r>
              <a:rPr lang="tr-TR" dirty="0"/>
              <a:t>Denize girmek için cankurtaran ve sağlık ekibi bulunan sahil ve plajları tercih edin.</a:t>
            </a:r>
          </a:p>
          <a:p>
            <a:pPr algn="just"/>
            <a:r>
              <a:rPr lang="tr-TR" dirty="0"/>
              <a:t>Çocuklarınız denizdeyken bir an bile gözlerinizi onlardan ayırmayın.</a:t>
            </a:r>
          </a:p>
          <a:p>
            <a:pPr algn="just"/>
            <a:r>
              <a:rPr lang="tr-TR" dirty="0"/>
              <a:t>Kendiniz ve çocuklarınız için, denizde su yüzeyinde kalmanızı sağlayacak can yeleği, can simidi gibi can kurtarma malzemeleri bulundurun.</a:t>
            </a:r>
          </a:p>
          <a:p>
            <a:pPr algn="just"/>
            <a:r>
              <a:rPr lang="tr-TR" dirty="0"/>
              <a:t>Tek başınıza denize girmeyin. Yanında kurtarma malzemeleri bulunan ve iyi yüzme bilen birisini gözcü olarak sahilde bırakın.</a:t>
            </a:r>
          </a:p>
          <a:p>
            <a:pPr algn="just"/>
            <a:r>
              <a:rPr lang="tr-TR" dirty="0"/>
              <a:t>Denize mutlaka deniz kıyafetiyle girin.</a:t>
            </a:r>
          </a:p>
          <a:p>
            <a:endParaRPr lang="tr-TR" dirty="0"/>
          </a:p>
        </p:txBody>
      </p:sp>
    </p:spTree>
    <p:extLst>
      <p:ext uri="{BB962C8B-B14F-4D97-AF65-F5344CB8AC3E}">
        <p14:creationId xmlns:p14="http://schemas.microsoft.com/office/powerpoint/2010/main" val="1511060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457200" y="404664"/>
            <a:ext cx="8229600" cy="6192688"/>
          </a:xfrm>
        </p:spPr>
        <p:txBody>
          <a:bodyPr>
            <a:normAutofit lnSpcReduction="10000"/>
          </a:bodyPr>
          <a:lstStyle/>
          <a:p>
            <a:pPr marL="0" indent="0">
              <a:buNone/>
            </a:pPr>
            <a:r>
              <a:rPr lang="tr-TR" b="1" dirty="0"/>
              <a:t>Çeken Akıntıya Kapılırsak Neler Yapmalıyız?</a:t>
            </a:r>
            <a:endParaRPr lang="tr-TR" dirty="0"/>
          </a:p>
          <a:p>
            <a:pPr algn="just"/>
            <a:r>
              <a:rPr lang="tr-TR" dirty="0"/>
              <a:t>Çeken akıntıya kapılmanız halinde öncelikle sakin olun.</a:t>
            </a:r>
          </a:p>
          <a:p>
            <a:pPr algn="just"/>
            <a:r>
              <a:rPr lang="tr-TR" dirty="0"/>
              <a:t>Akıntı sizi dibe çekmez, sahilden açığa doğru sürükler.</a:t>
            </a:r>
          </a:p>
          <a:p>
            <a:pPr algn="just"/>
            <a:r>
              <a:rPr lang="tr-TR" dirty="0"/>
              <a:t>Sahile doğru yüzmeye çalışarak kendinizi yormayın, akıntıyı yenemezsiniz. Akıntının sizi götürmesine bir süre izin verin.</a:t>
            </a:r>
          </a:p>
          <a:p>
            <a:pPr algn="just"/>
            <a:r>
              <a:rPr lang="tr-TR" dirty="0"/>
              <a:t>Akıntı zayıfladığında sahile değil, yanlara doğru yüzerek akıntıdan kurtulun.</a:t>
            </a:r>
          </a:p>
          <a:p>
            <a:pPr algn="just"/>
            <a:r>
              <a:rPr lang="tr-TR" dirty="0"/>
              <a:t>Her zaman su üzerinde kalmaya çalışın ve elinizi kaldırarak yardım isteyin.</a:t>
            </a:r>
          </a:p>
          <a:p>
            <a:endParaRPr lang="tr-TR" dirty="0"/>
          </a:p>
        </p:txBody>
      </p:sp>
    </p:spTree>
    <p:extLst>
      <p:ext uri="{BB962C8B-B14F-4D97-AF65-F5344CB8AC3E}">
        <p14:creationId xmlns:p14="http://schemas.microsoft.com/office/powerpoint/2010/main" val="423158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lstStyle/>
          <a:p>
            <a:endParaRPr lang="tr-TR"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816"/>
          <a:stretch/>
        </p:blipFill>
        <p:spPr bwMode="auto">
          <a:xfrm>
            <a:off x="483359" y="548680"/>
            <a:ext cx="8337113"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90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lstStyle/>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352928"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837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lstStyle/>
          <a:p>
            <a:pPr marL="0" indent="0">
              <a:buNone/>
            </a:pP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56895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834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976664"/>
          </a:xfrm>
        </p:spPr>
        <p:txBody>
          <a:bodyPr/>
          <a:lstStyle/>
          <a:p>
            <a:pPr marL="0" indent="0">
              <a:buNone/>
            </a:pPr>
            <a:r>
              <a:rPr lang="tr-TR" b="1" dirty="0"/>
              <a:t>Çeken Akıntıya Kapılan Birini Gördüğümüzde Nasıl Yardım Etmeliyiz</a:t>
            </a:r>
            <a:r>
              <a:rPr lang="tr-TR" b="1" dirty="0" smtClean="0"/>
              <a:t>?</a:t>
            </a:r>
            <a:endParaRPr lang="tr-TR" dirty="0"/>
          </a:p>
          <a:p>
            <a:r>
              <a:rPr lang="tr-TR" dirty="0"/>
              <a:t>Deniz içerisinde elini kaldıran birini gördüğünüzde bu kişinin yardıma ihtiyacı olduğunu bilin.</a:t>
            </a:r>
          </a:p>
          <a:p>
            <a:r>
              <a:rPr lang="tr-TR" dirty="0"/>
              <a:t>Kişiyi sakin olması konusunda uyararak derhal cankurtaran çağırın. Cankurtaran yoksa, can simidi, halat vb. deniz malzemeleri atarak yardım edebilirsiniz.</a:t>
            </a:r>
          </a:p>
          <a:p>
            <a:endParaRPr lang="tr-TR" dirty="0"/>
          </a:p>
        </p:txBody>
      </p:sp>
    </p:spTree>
    <p:extLst>
      <p:ext uri="{BB962C8B-B14F-4D97-AF65-F5344CB8AC3E}">
        <p14:creationId xmlns:p14="http://schemas.microsoft.com/office/powerpoint/2010/main" val="215837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904656"/>
          </a:xfrm>
        </p:spPr>
        <p:txBody>
          <a:bodyPr/>
          <a:lstStyle/>
          <a:p>
            <a:pPr marL="0" indent="0">
              <a:buNone/>
            </a:pPr>
            <a:r>
              <a:rPr lang="tr-TR" b="1" dirty="0"/>
              <a:t>Hangi sularda yüzmek tehlikeli?</a:t>
            </a:r>
            <a:endParaRPr lang="tr-TR" dirty="0"/>
          </a:p>
          <a:p>
            <a:pPr algn="just"/>
            <a:r>
              <a:rPr lang="tr-TR" dirty="0"/>
              <a:t>Yüzey akıntısı az gibi görünse bile akarsulara girmek tehlikelidir.</a:t>
            </a:r>
          </a:p>
          <a:p>
            <a:pPr algn="just"/>
            <a:r>
              <a:rPr lang="tr-TR" dirty="0"/>
              <a:t>Sulama kanallarında, barajlarda veya göletlerde yüzmeyin.</a:t>
            </a:r>
          </a:p>
          <a:p>
            <a:pPr algn="just"/>
            <a:r>
              <a:rPr lang="tr-TR" dirty="0"/>
              <a:t>Yalnızken deniz, göl, gölet, sulama kanalı ve akarsulara girmeyin.</a:t>
            </a:r>
          </a:p>
          <a:p>
            <a:pPr algn="just"/>
            <a:r>
              <a:rPr lang="tr-TR" dirty="0"/>
              <a:t>Özellikle baraj ve göllerin zeminleri genellikle bataklıktır. Bu gibi yerlerde mümkünse suya girmeyin. Bataklık sizi dibe doğru çekerek, boğulmanıza zemin hazırlar.</a:t>
            </a:r>
          </a:p>
          <a:p>
            <a:endParaRPr lang="tr-TR" dirty="0"/>
          </a:p>
        </p:txBody>
      </p:sp>
    </p:spTree>
    <p:extLst>
      <p:ext uri="{BB962C8B-B14F-4D97-AF65-F5344CB8AC3E}">
        <p14:creationId xmlns:p14="http://schemas.microsoft.com/office/powerpoint/2010/main" val="2660353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04656"/>
          </a:xfrm>
        </p:spPr>
        <p:txBody>
          <a:bodyPr>
            <a:normAutofit fontScale="85000" lnSpcReduction="10000"/>
          </a:bodyPr>
          <a:lstStyle/>
          <a:p>
            <a:pPr marL="0" indent="0">
              <a:buNone/>
            </a:pPr>
            <a:r>
              <a:rPr lang="tr-TR" dirty="0"/>
              <a:t> </a:t>
            </a:r>
            <a:r>
              <a:rPr lang="tr-TR" sz="4100" b="1" dirty="0"/>
              <a:t>Yüzerken nelere dikkat etmeli?</a:t>
            </a:r>
            <a:endParaRPr lang="tr-TR" sz="4100" dirty="0"/>
          </a:p>
          <a:p>
            <a:pPr algn="just"/>
            <a:r>
              <a:rPr lang="tr-TR" dirty="0"/>
              <a:t>Boğulmalarda en önemli etken paniğe kapılmaktır. Paniğe kapılan kişi kontrolünü kaybeder ve boğulma kaçınılmaz olur. Bu nedenle panik yapmayın.</a:t>
            </a:r>
          </a:p>
          <a:p>
            <a:pPr algn="just"/>
            <a:r>
              <a:rPr lang="tr-TR" dirty="0"/>
              <a:t>Tek başınıza yüzerken sürat motorlarına dikkat edin.</a:t>
            </a:r>
          </a:p>
          <a:p>
            <a:pPr algn="just"/>
            <a:r>
              <a:rPr lang="tr-TR" dirty="0"/>
              <a:t>Tekne kullanıyorsanız, cankurtaran yeleği giyin.</a:t>
            </a:r>
          </a:p>
          <a:p>
            <a:pPr algn="just"/>
            <a:r>
              <a:rPr lang="tr-TR" dirty="0"/>
              <a:t>Şaka niyetiyle de olsa, hiç kimseyi habersiz suya itmeyin.</a:t>
            </a:r>
          </a:p>
          <a:p>
            <a:pPr algn="just"/>
            <a:r>
              <a:rPr lang="tr-TR" dirty="0"/>
              <a:t>Yüzerken, küçük çapta da olsa, rahatsızlık hissettiğiniz an sudan çıkın.</a:t>
            </a:r>
          </a:p>
          <a:p>
            <a:pPr algn="just"/>
            <a:r>
              <a:rPr lang="tr-TR" dirty="0"/>
              <a:t>Özellikle yüzme bilmeyenler, derin ve bulanık sulara kesinlikle girmemelidir.</a:t>
            </a:r>
          </a:p>
          <a:p>
            <a:pPr algn="just"/>
            <a:r>
              <a:rPr lang="tr-TR" dirty="0"/>
              <a:t>Karnınız tok iken suya girmeyin.</a:t>
            </a:r>
          </a:p>
          <a:p>
            <a:endParaRPr lang="tr-TR" dirty="0"/>
          </a:p>
        </p:txBody>
      </p:sp>
    </p:spTree>
    <p:extLst>
      <p:ext uri="{BB962C8B-B14F-4D97-AF65-F5344CB8AC3E}">
        <p14:creationId xmlns:p14="http://schemas.microsoft.com/office/powerpoint/2010/main" val="1293684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832648"/>
          </a:xfrm>
        </p:spPr>
        <p:txBody>
          <a:bodyPr>
            <a:normAutofit lnSpcReduction="10000"/>
          </a:bodyPr>
          <a:lstStyle/>
          <a:p>
            <a:pPr algn="just"/>
            <a:r>
              <a:rPr lang="tr-TR" dirty="0"/>
              <a:t>İster yetişkin isterse çocuk olsun, çok su tutan giysilerle suya girilmemelidir.</a:t>
            </a:r>
          </a:p>
          <a:p>
            <a:pPr algn="just"/>
            <a:r>
              <a:rPr lang="tr-TR" dirty="0"/>
              <a:t>Ani bir şekilde suya atlamayın. Soğuk olan su sizi paniğe sevk edebildiği gibi kramplara da yol açabilir.</a:t>
            </a:r>
          </a:p>
          <a:p>
            <a:pPr algn="just"/>
            <a:r>
              <a:rPr lang="tr-TR" dirty="0"/>
              <a:t>Ne kadar derin olduğu hakkında bir fikriniz yoksa suya balıklama dalmayınız. 2 metreden düşük derinlikler omurga kırıklarına yol açarak, ölümünüze neden olabilir. En iyi olasılıkla felç olabilirsiniz.</a:t>
            </a:r>
          </a:p>
          <a:p>
            <a:pPr algn="just"/>
            <a:r>
              <a:rPr lang="tr-TR" dirty="0"/>
              <a:t>Suya girmeden önce ufak ısınma egzersizleri ya da esneme hareketleri yapın.</a:t>
            </a:r>
          </a:p>
          <a:p>
            <a:pPr marL="0" indent="0">
              <a:buNone/>
            </a:pPr>
            <a:endParaRPr lang="tr-TR" dirty="0"/>
          </a:p>
        </p:txBody>
      </p:sp>
    </p:spTree>
    <p:extLst>
      <p:ext uri="{BB962C8B-B14F-4D97-AF65-F5344CB8AC3E}">
        <p14:creationId xmlns:p14="http://schemas.microsoft.com/office/powerpoint/2010/main" val="2186713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832648"/>
          </a:xfrm>
        </p:spPr>
        <p:txBody>
          <a:bodyPr/>
          <a:lstStyle/>
          <a:p>
            <a:pPr marL="0" indent="0">
              <a:buNone/>
            </a:pPr>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8496944"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91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548680"/>
            <a:ext cx="8046156"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387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92500"/>
          </a:bodyPr>
          <a:lstStyle/>
          <a:p>
            <a:pPr algn="just"/>
            <a:r>
              <a:rPr lang="tr-TR" dirty="0"/>
              <a:t>Dalgalı sulara girmeyiniz, girdiyseniz açılmayınız.</a:t>
            </a:r>
          </a:p>
          <a:p>
            <a:pPr algn="just"/>
            <a:r>
              <a:rPr lang="tr-TR" dirty="0"/>
              <a:t>Kurtarma teknikleri bilmeyen kişilerin, boğulan kişilere yardım etmesi tehlikeli sonuçlar doğurabilir. Bu durum, her iki kişinin de boğulmasına neden olabilir.</a:t>
            </a:r>
          </a:p>
          <a:p>
            <a:pPr algn="just"/>
            <a:r>
              <a:rPr lang="tr-TR" dirty="0"/>
              <a:t>Su içinde tehlikeli şakalar yapmaktan kaçının.</a:t>
            </a:r>
          </a:p>
          <a:p>
            <a:pPr algn="just"/>
            <a:r>
              <a:rPr lang="tr-TR" dirty="0" err="1"/>
              <a:t>Rip</a:t>
            </a:r>
            <a:r>
              <a:rPr lang="tr-TR" dirty="0"/>
              <a:t> akıntısı olan yerlerde denize girilmemeli, akıntıya kapılırsanız da mücadele etmek yerine, sahile karşı yüzünüz bakar şekilde kendinizi akıntıya bırakmalısınız. Zaten bir süre sonra açıkta akıntı sona erecektir.   </a:t>
            </a:r>
          </a:p>
          <a:p>
            <a:endParaRPr lang="tr-TR" dirty="0"/>
          </a:p>
        </p:txBody>
      </p:sp>
    </p:spTree>
    <p:extLst>
      <p:ext uri="{BB962C8B-B14F-4D97-AF65-F5344CB8AC3E}">
        <p14:creationId xmlns:p14="http://schemas.microsoft.com/office/powerpoint/2010/main" val="3998438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lnSpcReduction="10000"/>
          </a:bodyPr>
          <a:lstStyle/>
          <a:p>
            <a:pPr marL="0" indent="0">
              <a:buNone/>
            </a:pPr>
            <a:r>
              <a:rPr lang="tr-TR" b="1" dirty="0"/>
              <a:t>Boğulmalarda genel ilk yardım işlemleri nasıl yapılır?</a:t>
            </a:r>
            <a:endParaRPr lang="tr-TR" dirty="0"/>
          </a:p>
          <a:p>
            <a:r>
              <a:rPr lang="tr-TR" dirty="0"/>
              <a:t>Boğulma nedeni ortadan kaldırılır</a:t>
            </a:r>
          </a:p>
          <a:p>
            <a:r>
              <a:rPr lang="tr-TR" dirty="0"/>
              <a:t>Bilinç kontrolü yapılır</a:t>
            </a:r>
          </a:p>
          <a:p>
            <a:r>
              <a:rPr lang="tr-TR" dirty="0"/>
              <a:t>Temel yaşam desteği sağlanır</a:t>
            </a:r>
          </a:p>
          <a:p>
            <a:r>
              <a:rPr lang="tr-TR" dirty="0"/>
              <a:t>Derhal tıbbi yardım istenir</a:t>
            </a:r>
          </a:p>
          <a:p>
            <a:r>
              <a:rPr lang="tr-TR" dirty="0"/>
              <a:t>Yaşam bulguları izlenir</a:t>
            </a:r>
          </a:p>
          <a:p>
            <a:pPr marL="0" indent="0">
              <a:buNone/>
            </a:pPr>
            <a:r>
              <a:rPr lang="tr-TR" dirty="0" smtClean="0"/>
              <a:t>Trafik </a:t>
            </a:r>
            <a:r>
              <a:rPr lang="tr-TR" dirty="0"/>
              <a:t>kazalarından sonra ölüme yol açan en önemli tehditlerden biri olan </a:t>
            </a:r>
            <a:r>
              <a:rPr lang="tr-TR" dirty="0" smtClean="0"/>
              <a:t>boğulmalardır.</a:t>
            </a:r>
          </a:p>
          <a:p>
            <a:pPr marL="0" indent="0">
              <a:buNone/>
            </a:pPr>
            <a:r>
              <a:rPr lang="tr-TR" b="1" i="1" dirty="0"/>
              <a:t>Boğulma Tehlikesine Karşı Tedbirli Olun!</a:t>
            </a:r>
          </a:p>
          <a:p>
            <a:pPr marL="0" indent="0">
              <a:buNone/>
            </a:pPr>
            <a:endParaRPr lang="tr-TR" i="1" dirty="0"/>
          </a:p>
        </p:txBody>
      </p:sp>
    </p:spTree>
    <p:extLst>
      <p:ext uri="{BB962C8B-B14F-4D97-AF65-F5344CB8AC3E}">
        <p14:creationId xmlns:p14="http://schemas.microsoft.com/office/powerpoint/2010/main" val="1102037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 b="12354"/>
          <a:stretch/>
        </p:blipFill>
        <p:spPr bwMode="auto">
          <a:xfrm>
            <a:off x="971600" y="548680"/>
            <a:ext cx="720080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178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805264"/>
            <a:ext cx="8219256" cy="792088"/>
          </a:xfrm>
        </p:spPr>
        <p:txBody>
          <a:bodyPr>
            <a:noAutofit/>
          </a:bodyPr>
          <a:lstStyle/>
          <a:p>
            <a:pPr algn="l"/>
            <a:r>
              <a:rPr lang="tr-TR" sz="1800" dirty="0" smtClean="0"/>
              <a:t>      </a:t>
            </a:r>
            <a:r>
              <a:rPr lang="tr-TR" sz="2000" b="1" dirty="0" smtClean="0"/>
              <a:t>Mehmet EKİZ					         Ahmet ŞANLIER</a:t>
            </a:r>
            <a:br>
              <a:rPr lang="tr-TR" sz="2000" b="1" dirty="0" smtClean="0"/>
            </a:br>
            <a:r>
              <a:rPr lang="tr-TR" sz="2000" b="1" dirty="0" smtClean="0"/>
              <a:t>İSGB İl Koordinatörü   		    		             AKUB Lideri      </a:t>
            </a:r>
            <a:r>
              <a:rPr lang="tr-TR" sz="1800" dirty="0" smtClean="0"/>
              <a:t/>
            </a:r>
            <a:br>
              <a:rPr lang="tr-TR" sz="1800" dirty="0" smtClean="0"/>
            </a:br>
            <a:r>
              <a:rPr lang="tr-TR" sz="1800" dirty="0" smtClean="0"/>
              <a:t> </a:t>
            </a:r>
            <a:endParaRPr lang="tr-TR" sz="1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333375"/>
            <a:ext cx="5184576"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3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120680"/>
          </a:xfrm>
        </p:spPr>
        <p:txBody>
          <a:bodyPr/>
          <a:lstStyle/>
          <a:p>
            <a:pPr marL="0" indent="0">
              <a:buNone/>
            </a:pPr>
            <a:endParaRPr lang="tr-TR" sz="3600" b="1" dirty="0" smtClean="0"/>
          </a:p>
          <a:p>
            <a:pPr marL="0" indent="0">
              <a:buNone/>
            </a:pPr>
            <a:r>
              <a:rPr lang="tr-TR" sz="3600" b="1" dirty="0" smtClean="0"/>
              <a:t>Çeken </a:t>
            </a:r>
            <a:r>
              <a:rPr lang="tr-TR" sz="3600" b="1" dirty="0"/>
              <a:t>Akıntı Nerelerde ve Ne Zaman Görülür?</a:t>
            </a:r>
            <a:endParaRPr lang="tr-TR" sz="3600" dirty="0"/>
          </a:p>
          <a:p>
            <a:pPr marL="0" indent="0" algn="just">
              <a:buNone/>
            </a:pPr>
            <a:r>
              <a:rPr lang="tr-TR" dirty="0" smtClean="0"/>
              <a:t>         Çeken </a:t>
            </a:r>
            <a:r>
              <a:rPr lang="tr-TR" dirty="0"/>
              <a:t>akıntılar tüm Karadeniz </a:t>
            </a:r>
            <a:r>
              <a:rPr lang="tr-TR" dirty="0" smtClean="0"/>
              <a:t>sahillerinde ve yer yer diğer sahillerde de </a:t>
            </a:r>
            <a:r>
              <a:rPr lang="tr-TR" dirty="0"/>
              <a:t>görülebilen kuvvetli akıntılardır. Rüzgârlı, fırtınalı ve dalgalı havalarda görülür. Dalga yüksekliği arttıkça çeken akıntının gücü de artar.</a:t>
            </a:r>
          </a:p>
        </p:txBody>
      </p:sp>
    </p:spTree>
    <p:extLst>
      <p:ext uri="{BB962C8B-B14F-4D97-AF65-F5344CB8AC3E}">
        <p14:creationId xmlns:p14="http://schemas.microsoft.com/office/powerpoint/2010/main" val="671435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476672"/>
            <a:ext cx="792088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805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048672"/>
          </a:xfrm>
        </p:spPr>
        <p:txBody>
          <a:bodyPr>
            <a:normAutofit/>
          </a:bodyPr>
          <a:lstStyle/>
          <a:p>
            <a:pPr marL="0" indent="0">
              <a:buNone/>
            </a:pPr>
            <a:r>
              <a:rPr lang="tr-TR" b="1" dirty="0" smtClean="0"/>
              <a:t>    </a:t>
            </a:r>
          </a:p>
          <a:p>
            <a:pPr marL="0" indent="0">
              <a:buNone/>
            </a:pPr>
            <a:r>
              <a:rPr lang="tr-TR" sz="3600" b="1" dirty="0"/>
              <a:t> </a:t>
            </a:r>
            <a:r>
              <a:rPr lang="tr-TR" sz="3600" b="1" dirty="0" smtClean="0"/>
              <a:t> Çeken </a:t>
            </a:r>
            <a:r>
              <a:rPr lang="tr-TR" sz="3600" b="1" dirty="0"/>
              <a:t>Akıntı Neden Tehlikelidir</a:t>
            </a:r>
            <a:r>
              <a:rPr lang="tr-TR" sz="3600" b="1" dirty="0" smtClean="0"/>
              <a:t>?</a:t>
            </a:r>
            <a:r>
              <a:rPr lang="tr-TR" dirty="0" smtClean="0"/>
              <a:t> </a:t>
            </a:r>
          </a:p>
          <a:p>
            <a:pPr marL="0" indent="0" algn="just">
              <a:buNone/>
            </a:pPr>
            <a:r>
              <a:rPr lang="tr-TR" dirty="0"/>
              <a:t> </a:t>
            </a:r>
            <a:r>
              <a:rPr lang="tr-TR" dirty="0" smtClean="0"/>
              <a:t>            Halk </a:t>
            </a:r>
            <a:r>
              <a:rPr lang="tr-TR" dirty="0"/>
              <a:t>arasındaki yaygın söylentilerin aksine, bu akıntılar insanları dibe çekmezler; akıntıya kapılanları kıyıdan uzaklaştırıp açığa doğru taşırlar. Boğulma olayları, nispeten güvenli sığ sulardan açığa doğru çekildiğini fark eden insanların, korku ve panikle çırpınarak kıyıya dönmeye çabalamaları ve sonuçta yorgun düşerek kendilerini su üzerinde tutamamaları sonucunda gerçekleşmektedir.</a:t>
            </a:r>
          </a:p>
        </p:txBody>
      </p:sp>
    </p:spTree>
    <p:extLst>
      <p:ext uri="{BB962C8B-B14F-4D97-AF65-F5344CB8AC3E}">
        <p14:creationId xmlns:p14="http://schemas.microsoft.com/office/powerpoint/2010/main" val="3824406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064896" cy="59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630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3934" y="548680"/>
            <a:ext cx="8096132"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570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048672"/>
          </a:xfrm>
        </p:spPr>
        <p:txBody>
          <a:bodyPr/>
          <a:lstStyle/>
          <a:p>
            <a:pPr marL="0" indent="0">
              <a:buNone/>
            </a:pPr>
            <a:r>
              <a:rPr lang="tr-TR" b="1" dirty="0" smtClean="0"/>
              <a:t>     </a:t>
            </a:r>
            <a:r>
              <a:rPr lang="tr-TR" sz="3600" b="1" dirty="0" smtClean="0"/>
              <a:t>Çeken </a:t>
            </a:r>
            <a:r>
              <a:rPr lang="tr-TR" sz="3600" b="1" dirty="0"/>
              <a:t>Akıntıyı Nasıl Tespit Ederiz?</a:t>
            </a:r>
            <a:endParaRPr lang="tr-TR" sz="3600" dirty="0"/>
          </a:p>
          <a:p>
            <a:pPr algn="just"/>
            <a:r>
              <a:rPr lang="tr-TR" dirty="0"/>
              <a:t>Denizin belli bir bölgesinde su rengi, diğer bölgelerden bariz biçimde farklıysa;</a:t>
            </a:r>
          </a:p>
          <a:p>
            <a:pPr algn="just"/>
            <a:r>
              <a:rPr lang="tr-TR" dirty="0"/>
              <a:t>Sanki bir kanal boyunca devam eden birbirine karışmış ve düzensiz ilerleyen su görüntüsü varsa;</a:t>
            </a:r>
          </a:p>
          <a:p>
            <a:pPr algn="just"/>
            <a:r>
              <a:rPr lang="tr-TR" dirty="0"/>
              <a:t>Düzenli bir biçimde denize doğru ilerleyen köpükler bulunuyorsa;</a:t>
            </a:r>
          </a:p>
          <a:p>
            <a:pPr algn="just"/>
            <a:r>
              <a:rPr lang="tr-TR" dirty="0"/>
              <a:t>Kıyıya doğru gelen dalgalarda bozulma ve düzensizlik görülüyorsa; o bölgede çeken akıntı görülme riski yüksektir.</a:t>
            </a:r>
          </a:p>
          <a:p>
            <a:endParaRPr lang="tr-TR" dirty="0"/>
          </a:p>
        </p:txBody>
      </p:sp>
    </p:spTree>
    <p:extLst>
      <p:ext uri="{BB962C8B-B14F-4D97-AF65-F5344CB8AC3E}">
        <p14:creationId xmlns:p14="http://schemas.microsoft.com/office/powerpoint/2010/main" val="1107783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352928"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05867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673</Words>
  <Application>Microsoft Office PowerPoint</Application>
  <PresentationFormat>Ekran Gösterisi (4:3)</PresentationFormat>
  <Paragraphs>60</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Mehmet EKİZ              Ahmet ŞANLIER İSGB İl Koordinatörü                        AKUB Lideri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AhmetSANLIER</dc:creator>
  <cp:lastModifiedBy>AhmetSANLIER</cp:lastModifiedBy>
  <cp:revision>10</cp:revision>
  <dcterms:created xsi:type="dcterms:W3CDTF">2022-07-29T07:48:03Z</dcterms:created>
  <dcterms:modified xsi:type="dcterms:W3CDTF">2022-07-29T10:27:21Z</dcterms:modified>
</cp:coreProperties>
</file>